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4" r:id="rId3"/>
    <p:sldId id="266" r:id="rId4"/>
    <p:sldId id="257" r:id="rId5"/>
    <p:sldId id="259" r:id="rId6"/>
    <p:sldId id="261" r:id="rId7"/>
    <p:sldId id="258" r:id="rId8"/>
    <p:sldId id="264" r:id="rId9"/>
    <p:sldId id="272" r:id="rId10"/>
    <p:sldId id="267" r:id="rId11"/>
    <p:sldId id="260" r:id="rId12"/>
    <p:sldId id="262" r:id="rId13"/>
    <p:sldId id="263" r:id="rId14"/>
    <p:sldId id="265" r:id="rId15"/>
    <p:sldId id="268" r:id="rId16"/>
    <p:sldId id="269" r:id="rId17"/>
    <p:sldId id="270" r:id="rId18"/>
    <p:sldId id="275" r:id="rId19"/>
    <p:sldId id="273" r:id="rId20"/>
    <p:sldId id="27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extLst>
      <p:ext uri="{19B8F6BF-5375-455C-9EA6-DF929625EA0E}">
        <p15:presenceInfo xmlns:p15="http://schemas.microsoft.com/office/powerpoint/2012/main" userId="Administra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4" d="100"/>
          <a:sy n="54" d="100"/>
        </p:scale>
        <p:origin x="42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7-22T07:42:17.568" idx="1">
    <p:pos x="10" y="10"/>
    <p:text/>
    <p:extLst>
      <p:ext uri="{C676402C-5697-4E1C-873F-D02D1690AC5C}">
        <p15:threadingInfo xmlns:p15="http://schemas.microsoft.com/office/powerpoint/2012/main" timeZoneBias="24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transition spd="slow" advTm="8210">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transition spd="slow" advTm="8210">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transition spd="slow" advTm="8210">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transition spd="slow" advTm="8210">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transition spd="slow" advTm="8210">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transition spd="slow" advTm="8210">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advTm="8210">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advTm="8210">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advTm="8210">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transition spd="slow" advTm="8210">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transition spd="slow" advTm="8210">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transition spd="slow" advTm="8210">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advTm="8210">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advTm="8210">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advTm="8210">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transition spd="slow" advTm="8210">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7/22/2020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ransition spd="slow" advTm="8210">
    <p:push dir="u"/>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hyperlink" Target="http://www.mdc.edu/wes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westeapadvisor@mdc.edu" TargetMode="External"/><Relationship Id="rId2" Type="http://schemas.openxmlformats.org/officeDocument/2006/relationships/hyperlink" Target="http://www.mdc.edu/asa/academic_affairs.asp" TargetMode="External"/><Relationship Id="rId1" Type="http://schemas.openxmlformats.org/officeDocument/2006/relationships/slideLayout" Target="../slideLayouts/slideLayout2.xml"/><Relationship Id="rId5" Type="http://schemas.openxmlformats.org/officeDocument/2006/relationships/hyperlink" Target="mailto:weststemadvisor@mdc.edu" TargetMode="External"/><Relationship Id="rId4" Type="http://schemas.openxmlformats.org/officeDocument/2006/relationships/hyperlink" Target="mailto:westbusinessadvisor@mdc.edu"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mdc.edu/west/campus-information/directory.asp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mdc.edu/west/sga.aspx" TargetMode="External"/><Relationship Id="rId2" Type="http://schemas.openxmlformats.org/officeDocument/2006/relationships/hyperlink" Target="http://www.mdc.edu/west/student-life.aspx" TargetMode="External"/><Relationship Id="rId1" Type="http://schemas.openxmlformats.org/officeDocument/2006/relationships/slideLayout" Target="../slideLayouts/slideLayout2.xml"/><Relationship Id="rId5" Type="http://schemas.openxmlformats.org/officeDocument/2006/relationships/hyperlink" Target="https://myact.mymdc.net/create_account/identification.asp" TargetMode="External"/><Relationship Id="rId4" Type="http://schemas.openxmlformats.org/officeDocument/2006/relationships/hyperlink" Target="http://www.mdcthereporter.com/"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www.mdc.edu/main/iced/student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libraryguides.mdc.edu/srch.ph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mdc.edu/c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mdc.edu/online/resources/bookstore.asp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mdc.edu/west/campus-information/campus-services-mediaservices.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mdcwap.mdc.edu/PhoneDirectory/default.aspx"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hyperlink" Target="http://www.mdc.edu/west/campus-information/directions.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mdc.edu/internationalstudents/admission/default.aspx" TargetMode="External"/><Relationship Id="rId2" Type="http://schemas.openxmlformats.org/officeDocument/2006/relationships/hyperlink" Target="http://www.mdc.edu/internationalstudents" TargetMode="External"/><Relationship Id="rId1" Type="http://schemas.openxmlformats.org/officeDocument/2006/relationships/slideLayout" Target="../slideLayouts/slideLayout2.xml"/><Relationship Id="rId4" Type="http://schemas.openxmlformats.org/officeDocument/2006/relationships/hyperlink" Target="https://www.mdc.edu/kendall/student_new.asp"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WestAdmissions@mdc.edu" TargetMode="External"/><Relationship Id="rId2" Type="http://schemas.openxmlformats.org/officeDocument/2006/relationships/hyperlink" Target="http://www.mdc.edu/admissions/" TargetMode="External"/><Relationship Id="rId1" Type="http://schemas.openxmlformats.org/officeDocument/2006/relationships/slideLayout" Target="../slideLayouts/slideLayout2.xml"/><Relationship Id="rId5" Type="http://schemas.openxmlformats.org/officeDocument/2006/relationships/hyperlink" Target="http://www.mdc.edu/about/tuition.aspx" TargetMode="External"/><Relationship Id="rId4" Type="http://schemas.openxmlformats.org/officeDocument/2006/relationships/hyperlink" Target="http://www.mdc.edu/main/flresidency/"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westadvisement@mdc.edu" TargetMode="External"/><Relationship Id="rId2" Type="http://schemas.openxmlformats.org/officeDocument/2006/relationships/hyperlink" Target="http://www.mdc.edu/main/advisement/" TargetMode="External"/><Relationship Id="rId1" Type="http://schemas.openxmlformats.org/officeDocument/2006/relationships/slideLayout" Target="../slideLayouts/slideLayout2.xml"/><Relationship Id="rId4" Type="http://schemas.openxmlformats.org/officeDocument/2006/relationships/hyperlink" Target="https://www.mdc.edu/about/contac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dc.financialaidtv.com/" TargetMode="External"/><Relationship Id="rId2" Type="http://schemas.openxmlformats.org/officeDocument/2006/relationships/hyperlink" Target="http://www.mdc.edu/financialaid/" TargetMode="External"/><Relationship Id="rId1" Type="http://schemas.openxmlformats.org/officeDocument/2006/relationships/slideLayout" Target="../slideLayouts/slideLayout2.xml"/><Relationship Id="rId4" Type="http://schemas.openxmlformats.org/officeDocument/2006/relationships/hyperlink" Target="mailto:westfinaid@mdc.edu"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www.mdc.edu/main/testing/about/west.asp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wbursars@mdc.edu" TargetMode="External"/><Relationship Id="rId2" Type="http://schemas.openxmlformats.org/officeDocument/2006/relationships/hyperlink" Target="https://www.mdc.edu/cost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mdc.edu/access/locations.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400" dirty="0"/>
              <a:t/>
            </a:r>
            <a:br>
              <a:rPr lang="en-US" sz="2400" dirty="0"/>
            </a:br>
            <a:r>
              <a:rPr lang="en-US" sz="2400" dirty="0"/>
              <a:t> Miami Dade College West</a:t>
            </a:r>
            <a:br>
              <a:rPr lang="en-US" sz="2400" dirty="0"/>
            </a:br>
            <a:r>
              <a:rPr lang="en-US" sz="2400" b="1" i="1" dirty="0"/>
              <a:t>Departments and their functions-Most departments are open the following hours:</a:t>
            </a:r>
            <a:r>
              <a:rPr lang="en-US" sz="2400" dirty="0"/>
              <a:t/>
            </a:r>
            <a:br>
              <a:rPr lang="en-US" sz="2400" dirty="0"/>
            </a:br>
            <a:r>
              <a:rPr lang="en-US" sz="2400" b="1" dirty="0"/>
              <a:t>Monday </a:t>
            </a:r>
            <a:r>
              <a:rPr lang="en-US" sz="2400" b="1" dirty="0" smtClean="0"/>
              <a:t>– Thursday: </a:t>
            </a:r>
            <a:r>
              <a:rPr lang="en-US" sz="2400" dirty="0" smtClean="0"/>
              <a:t>8:00 </a:t>
            </a:r>
            <a:r>
              <a:rPr lang="en-US" sz="2400" dirty="0"/>
              <a:t>AM to 7:00 </a:t>
            </a:r>
            <a:r>
              <a:rPr lang="en-US" sz="2400" dirty="0" smtClean="0"/>
              <a:t>PM</a:t>
            </a:r>
            <a:br>
              <a:rPr lang="en-US" sz="2400" dirty="0" smtClean="0"/>
            </a:br>
            <a:r>
              <a:rPr lang="en-US" sz="2400" b="1" dirty="0" smtClean="0"/>
              <a:t>Friday: </a:t>
            </a:r>
            <a:r>
              <a:rPr lang="en-US" sz="2400" dirty="0" smtClean="0"/>
              <a:t>8:00 </a:t>
            </a:r>
            <a:r>
              <a:rPr lang="en-US" sz="2400" dirty="0"/>
              <a:t>AM to 4:30 PM</a:t>
            </a:r>
            <a:br>
              <a:rPr lang="en-US" sz="2400" dirty="0"/>
            </a:br>
            <a:r>
              <a:rPr lang="en-US" sz="2400" dirty="0" smtClean="0">
                <a:hlinkClick r:id="rId2"/>
              </a:rPr>
              <a:t>www.mdc.edu/west</a:t>
            </a:r>
            <a:r>
              <a:rPr lang="en-US" sz="2400" dirty="0" smtClean="0"/>
              <a:t> </a:t>
            </a:r>
            <a:endParaRPr lang="en-US" sz="2400" dirty="0"/>
          </a:p>
        </p:txBody>
      </p:sp>
    </p:spTree>
    <p:extLst>
      <p:ext uri="{BB962C8B-B14F-4D97-AF65-F5344CB8AC3E}">
        <p14:creationId xmlns:p14="http://schemas.microsoft.com/office/powerpoint/2010/main" val="1010549669"/>
      </p:ext>
    </p:extLst>
  </p:cSld>
  <p:clrMapOvr>
    <a:masterClrMapping/>
  </p:clrMapOvr>
  <p:transition spd="slow" advTm="8210">
    <p:push dir="u"/>
  </p:transition>
  <p:timing>
    <p:tnLst>
      <p:par>
        <p:cTn id="1" dur="indefinite" restart="never" nodeType="tmRoot"/>
      </p:par>
    </p:tnLst>
  </p:timing>
  <p:extLst mod="1"/>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Academic </a:t>
            </a:r>
            <a:r>
              <a:rPr lang="en-US" dirty="0" smtClean="0"/>
              <a:t>Affairs</a:t>
            </a:r>
            <a:br>
              <a:rPr lang="en-US" dirty="0" smtClean="0"/>
            </a:br>
            <a:r>
              <a:rPr lang="en-US" dirty="0" smtClean="0"/>
              <a:t>Room </a:t>
            </a:r>
            <a:r>
              <a:rPr lang="en-US" dirty="0"/>
              <a:t>1218 </a:t>
            </a:r>
            <a:r>
              <a:rPr lang="en-US" dirty="0" smtClean="0"/>
              <a:t>Call 305-237-8938</a:t>
            </a:r>
            <a:endParaRPr lang="en-US" dirty="0"/>
          </a:p>
        </p:txBody>
      </p:sp>
      <p:sp>
        <p:nvSpPr>
          <p:cNvPr id="3" name="Content Placeholder 2"/>
          <p:cNvSpPr>
            <a:spLocks noGrp="1"/>
          </p:cNvSpPr>
          <p:nvPr>
            <p:ph idx="1"/>
          </p:nvPr>
        </p:nvSpPr>
        <p:spPr>
          <a:xfrm>
            <a:off x="2589212" y="2086708"/>
            <a:ext cx="8915400" cy="3824514"/>
          </a:xfrm>
        </p:spPr>
        <p:txBody>
          <a:bodyPr>
            <a:normAutofit fontScale="85000" lnSpcReduction="20000"/>
          </a:bodyPr>
          <a:lstStyle/>
          <a:p>
            <a:r>
              <a:rPr lang="en-US" sz="2200" dirty="0" smtClean="0">
                <a:latin typeface="Arial" panose="020B0604020202020204" pitchFamily="34" charset="0"/>
                <a:cs typeface="Arial" panose="020B0604020202020204" pitchFamily="34" charset="0"/>
                <a:hlinkClick r:id="rId2"/>
              </a:rPr>
              <a:t>http</a:t>
            </a:r>
            <a:r>
              <a:rPr lang="en-US" sz="2200" dirty="0">
                <a:latin typeface="Arial" panose="020B0604020202020204" pitchFamily="34" charset="0"/>
                <a:cs typeface="Arial" panose="020B0604020202020204" pitchFamily="34" charset="0"/>
                <a:hlinkClick r:id="rId2"/>
              </a:rPr>
              <a:t>://</a:t>
            </a:r>
            <a:r>
              <a:rPr lang="en-US" sz="2200" dirty="0" smtClean="0">
                <a:latin typeface="Arial" panose="020B0604020202020204" pitchFamily="34" charset="0"/>
                <a:cs typeface="Arial" panose="020B0604020202020204" pitchFamily="34" charset="0"/>
                <a:hlinkClick r:id="rId2"/>
              </a:rPr>
              <a:t>www.mdc.edu/asa/academic_affairs.asp</a:t>
            </a:r>
            <a:r>
              <a:rPr lang="en-US" sz="2200" dirty="0" smtClean="0">
                <a:latin typeface="Arial" panose="020B0604020202020204" pitchFamily="34" charset="0"/>
                <a:cs typeface="Arial" panose="020B0604020202020204" pitchFamily="34" charset="0"/>
              </a:rPr>
              <a:t> </a:t>
            </a:r>
          </a:p>
          <a:p>
            <a:r>
              <a:rPr lang="en-US" sz="2200" dirty="0" smtClean="0">
                <a:latin typeface="Arial" panose="020B0604020202020204" pitchFamily="34" charset="0"/>
                <a:cs typeface="Arial" panose="020B0604020202020204" pitchFamily="34" charset="0"/>
              </a:rPr>
              <a:t>EAP Advisement </a:t>
            </a:r>
            <a:r>
              <a:rPr lang="en-US" sz="2200" dirty="0" smtClean="0">
                <a:latin typeface="Arial" panose="020B0604020202020204" pitchFamily="34" charset="0"/>
                <a:cs typeface="Arial" panose="020B0604020202020204" pitchFamily="34" charset="0"/>
                <a:hlinkClick r:id="rId3"/>
              </a:rPr>
              <a:t>westeapadvisor@mdc.edu</a:t>
            </a:r>
            <a:r>
              <a:rPr lang="en-US" sz="2200" dirty="0" smtClean="0">
                <a:latin typeface="Arial" panose="020B0604020202020204" pitchFamily="34" charset="0"/>
                <a:cs typeface="Arial" panose="020B0604020202020204" pitchFamily="34" charset="0"/>
              </a:rPr>
              <a:t> </a:t>
            </a:r>
          </a:p>
          <a:p>
            <a:r>
              <a:rPr lang="en-US" sz="2200" dirty="0" smtClean="0">
                <a:latin typeface="Arial" panose="020B0604020202020204" pitchFamily="34" charset="0"/>
                <a:cs typeface="Arial" panose="020B0604020202020204" pitchFamily="34" charset="0"/>
              </a:rPr>
              <a:t>Business Advisement </a:t>
            </a:r>
            <a:r>
              <a:rPr lang="en-US" sz="2200" dirty="0" smtClean="0">
                <a:latin typeface="Arial" panose="020B0604020202020204" pitchFamily="34" charset="0"/>
                <a:cs typeface="Arial" panose="020B0604020202020204" pitchFamily="34" charset="0"/>
                <a:hlinkClick r:id="rId4"/>
              </a:rPr>
              <a:t>westbusinessadvisor@mdc.edu</a:t>
            </a:r>
            <a:r>
              <a:rPr lang="en-US" sz="2200" dirty="0" smtClean="0">
                <a:latin typeface="Arial" panose="020B0604020202020204" pitchFamily="34" charset="0"/>
                <a:cs typeface="Arial" panose="020B0604020202020204" pitchFamily="34" charset="0"/>
              </a:rPr>
              <a:t> </a:t>
            </a:r>
          </a:p>
          <a:p>
            <a:r>
              <a:rPr lang="en-US" sz="2200" dirty="0" smtClean="0">
                <a:latin typeface="Arial" panose="020B0604020202020204" pitchFamily="34" charset="0"/>
                <a:cs typeface="Arial" panose="020B0604020202020204" pitchFamily="34" charset="0"/>
              </a:rPr>
              <a:t>STEM Advisement </a:t>
            </a:r>
            <a:r>
              <a:rPr lang="en-US" sz="2200" dirty="0" smtClean="0">
                <a:latin typeface="Arial" panose="020B0604020202020204" pitchFamily="34" charset="0"/>
                <a:cs typeface="Arial" panose="020B0604020202020204" pitchFamily="34" charset="0"/>
                <a:hlinkClick r:id="rId5"/>
              </a:rPr>
              <a:t>weststemadvisor@mdc.edu</a:t>
            </a:r>
            <a:r>
              <a:rPr lang="en-US" sz="2200" dirty="0" smtClean="0">
                <a:latin typeface="Arial" panose="020B0604020202020204" pitchFamily="34" charset="0"/>
                <a:cs typeface="Arial" panose="020B0604020202020204" pitchFamily="34" charset="0"/>
              </a:rPr>
              <a:t> </a:t>
            </a:r>
          </a:p>
          <a:p>
            <a:r>
              <a:rPr lang="en-US" sz="2200" dirty="0" smtClean="0">
                <a:latin typeface="Arial" panose="020B0604020202020204" pitchFamily="34" charset="0"/>
                <a:cs typeface="Arial" panose="020B0604020202020204" pitchFamily="34" charset="0"/>
              </a:rPr>
              <a:t>Problems </a:t>
            </a:r>
            <a:r>
              <a:rPr lang="en-US" sz="2200" dirty="0">
                <a:latin typeface="Arial" panose="020B0604020202020204" pitchFamily="34" charset="0"/>
                <a:cs typeface="Arial" panose="020B0604020202020204" pitchFamily="34" charset="0"/>
              </a:rPr>
              <a:t>with overrides in </a:t>
            </a:r>
            <a:r>
              <a:rPr lang="en-US" sz="2200" dirty="0" smtClean="0">
                <a:latin typeface="Arial" panose="020B0604020202020204" pitchFamily="34" charset="0"/>
                <a:cs typeface="Arial" panose="020B0604020202020204" pitchFamily="34" charset="0"/>
              </a:rPr>
              <a:t>registration.</a:t>
            </a:r>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Audit classes.</a:t>
            </a:r>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Add a course.</a:t>
            </a:r>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Change </a:t>
            </a:r>
            <a:r>
              <a:rPr lang="en-US" sz="2200" dirty="0">
                <a:latin typeface="Arial" panose="020B0604020202020204" pitchFamily="34" charset="0"/>
                <a:cs typeface="Arial" panose="020B0604020202020204" pitchFamily="34" charset="0"/>
              </a:rPr>
              <a:t>sections with instructor and/or department </a:t>
            </a:r>
            <a:r>
              <a:rPr lang="en-US" sz="2200" dirty="0" smtClean="0">
                <a:latin typeface="Arial" panose="020B0604020202020204" pitchFamily="34" charset="0"/>
                <a:cs typeface="Arial" panose="020B0604020202020204" pitchFamily="34" charset="0"/>
              </a:rPr>
              <a:t>approval.</a:t>
            </a:r>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Change from </a:t>
            </a:r>
            <a:r>
              <a:rPr lang="en-US" sz="2200" b="1" dirty="0" smtClean="0">
                <a:latin typeface="Arial" panose="020B0604020202020204" pitchFamily="34" charset="0"/>
                <a:cs typeface="Arial" panose="020B0604020202020204" pitchFamily="34" charset="0"/>
              </a:rPr>
              <a:t>audit </a:t>
            </a:r>
            <a:r>
              <a:rPr lang="en-US" sz="2200" dirty="0" smtClean="0">
                <a:latin typeface="Arial" panose="020B0604020202020204" pitchFamily="34" charset="0"/>
                <a:cs typeface="Arial" panose="020B0604020202020204" pitchFamily="34" charset="0"/>
              </a:rPr>
              <a:t>status </a:t>
            </a:r>
            <a:r>
              <a:rPr lang="en-US" sz="2200" dirty="0">
                <a:latin typeface="Arial" panose="020B0604020202020204" pitchFamily="34" charset="0"/>
                <a:cs typeface="Arial" panose="020B0604020202020204" pitchFamily="34" charset="0"/>
              </a:rPr>
              <a:t>to credit </a:t>
            </a:r>
            <a:r>
              <a:rPr lang="en-US" sz="2200" dirty="0" smtClean="0">
                <a:latin typeface="Arial" panose="020B0604020202020204" pitchFamily="34" charset="0"/>
                <a:cs typeface="Arial" panose="020B0604020202020204" pitchFamily="34" charset="0"/>
              </a:rPr>
              <a:t>status or </a:t>
            </a:r>
            <a:r>
              <a:rPr lang="en-US" sz="2200" dirty="0">
                <a:latin typeface="Arial" panose="020B0604020202020204" pitchFamily="34" charset="0"/>
                <a:cs typeface="Arial" panose="020B0604020202020204" pitchFamily="34" charset="0"/>
              </a:rPr>
              <a:t>from credit status </a:t>
            </a:r>
            <a:r>
              <a:rPr lang="en-US" sz="2200" dirty="0" smtClean="0">
                <a:latin typeface="Arial" panose="020B0604020202020204" pitchFamily="34" charset="0"/>
                <a:cs typeface="Arial" panose="020B0604020202020204" pitchFamily="34" charset="0"/>
              </a:rPr>
              <a:t>to </a:t>
            </a:r>
            <a:r>
              <a:rPr lang="en-US" sz="2200" b="1" dirty="0" smtClean="0">
                <a:latin typeface="Arial" panose="020B0604020202020204" pitchFamily="34" charset="0"/>
                <a:cs typeface="Arial" panose="020B0604020202020204" pitchFamily="34" charset="0"/>
              </a:rPr>
              <a:t>audit </a:t>
            </a:r>
            <a:r>
              <a:rPr lang="en-US" sz="2200" dirty="0" smtClean="0">
                <a:latin typeface="Arial" panose="020B0604020202020204" pitchFamily="34" charset="0"/>
                <a:cs typeface="Arial" panose="020B0604020202020204" pitchFamily="34" charset="0"/>
              </a:rPr>
              <a:t>status</a:t>
            </a:r>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Student feedback.</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0453084"/>
      </p:ext>
    </p:extLst>
  </p:cSld>
  <p:clrMapOvr>
    <a:masterClrMapping/>
  </p:clrMapOvr>
  <p:transition spd="slow" advTm="8210">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8911687" cy="1698938"/>
          </a:xfrm>
        </p:spPr>
        <p:txBody>
          <a:bodyPr>
            <a:normAutofit fontScale="90000"/>
          </a:bodyPr>
          <a:lstStyle/>
          <a:p>
            <a:r>
              <a:rPr lang="en-US" dirty="0"/>
              <a:t>EAP </a:t>
            </a:r>
            <a:r>
              <a:rPr lang="en-US" dirty="0" smtClean="0"/>
              <a:t>&amp; Academic </a:t>
            </a:r>
            <a:r>
              <a:rPr lang="en-US" dirty="0"/>
              <a:t>Support </a:t>
            </a:r>
            <a:r>
              <a:rPr lang="en-US" dirty="0" smtClean="0"/>
              <a:t>Lab</a:t>
            </a:r>
            <a:br>
              <a:rPr lang="en-US" dirty="0" smtClean="0"/>
            </a:br>
            <a:r>
              <a:rPr lang="en-US" dirty="0" smtClean="0"/>
              <a:t>Room </a:t>
            </a:r>
            <a:r>
              <a:rPr lang="en-US" dirty="0"/>
              <a:t>2120-2121 Lab Open M-R </a:t>
            </a:r>
            <a:r>
              <a:rPr lang="en-US" dirty="0" smtClean="0"/>
              <a:t>8 am-9 pm </a:t>
            </a:r>
            <a:br>
              <a:rPr lang="en-US" dirty="0" smtClean="0"/>
            </a:br>
            <a:r>
              <a:rPr lang="en-US" dirty="0" smtClean="0"/>
              <a:t>Call 305-237-8986  </a:t>
            </a:r>
            <a:endParaRPr lang="en-US" dirty="0"/>
          </a:p>
        </p:txBody>
      </p:sp>
      <p:sp>
        <p:nvSpPr>
          <p:cNvPr id="3" name="Content Placeholder 2"/>
          <p:cNvSpPr>
            <a:spLocks noGrp="1"/>
          </p:cNvSpPr>
          <p:nvPr>
            <p:ph idx="1"/>
          </p:nvPr>
        </p:nvSpPr>
        <p:spPr>
          <a:xfrm>
            <a:off x="2240924" y="1996225"/>
            <a:ext cx="9263688" cy="3876360"/>
          </a:xfrm>
        </p:spPr>
        <p:txBody>
          <a:bodyPr>
            <a:normAutofit fontScale="92500"/>
          </a:bodyPr>
          <a:lstStyle/>
          <a:p>
            <a:r>
              <a:rPr lang="en-US" sz="2200" dirty="0">
                <a:latin typeface="Arial" panose="020B0604020202020204" pitchFamily="34" charset="0"/>
                <a:cs typeface="Arial" panose="020B0604020202020204" pitchFamily="34" charset="0"/>
                <a:hlinkClick r:id="rId2"/>
              </a:rPr>
              <a:t>https://</a:t>
            </a:r>
            <a:r>
              <a:rPr lang="en-US" sz="2200" dirty="0" smtClean="0">
                <a:latin typeface="Arial" panose="020B0604020202020204" pitchFamily="34" charset="0"/>
                <a:cs typeface="Arial" panose="020B0604020202020204" pitchFamily="34" charset="0"/>
                <a:hlinkClick r:id="rId2"/>
              </a:rPr>
              <a:t>www.mdc.edu/west/campus-information/directory.aspx</a:t>
            </a:r>
            <a:r>
              <a:rPr lang="en-US" sz="2200" dirty="0" smtClean="0">
                <a:latin typeface="Arial" panose="020B0604020202020204" pitchFamily="34" charset="0"/>
                <a:cs typeface="Arial" panose="020B0604020202020204" pitchFamily="34" charset="0"/>
              </a:rPr>
              <a:t> </a:t>
            </a:r>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Lab </a:t>
            </a:r>
            <a:r>
              <a:rPr lang="en-US" sz="2200" dirty="0">
                <a:latin typeface="Arial" panose="020B0604020202020204" pitchFamily="34" charset="0"/>
                <a:cs typeface="Arial" panose="020B0604020202020204" pitchFamily="34" charset="0"/>
              </a:rPr>
              <a:t>for your EAP courses are located inside room </a:t>
            </a:r>
            <a:r>
              <a:rPr lang="en-US" sz="2200" dirty="0" smtClean="0">
                <a:latin typeface="Arial" panose="020B0604020202020204" pitchFamily="34" charset="0"/>
                <a:cs typeface="Arial" panose="020B0604020202020204" pitchFamily="34" charset="0"/>
              </a:rPr>
              <a:t>2121.</a:t>
            </a:r>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Writing Tutors.</a:t>
            </a:r>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Math Tutors.</a:t>
            </a:r>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Accounting Tutors.</a:t>
            </a:r>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Other </a:t>
            </a:r>
            <a:r>
              <a:rPr lang="en-US" sz="2200" dirty="0">
                <a:latin typeface="Arial" panose="020B0604020202020204" pitchFamily="34" charset="0"/>
                <a:cs typeface="Arial" panose="020B0604020202020204" pitchFamily="34" charset="0"/>
              </a:rPr>
              <a:t>resources are part of the EAP </a:t>
            </a:r>
            <a:r>
              <a:rPr lang="en-US" sz="2200" dirty="0" smtClean="0">
                <a:latin typeface="Arial" panose="020B0604020202020204" pitchFamily="34" charset="0"/>
                <a:cs typeface="Arial" panose="020B0604020202020204" pitchFamily="34" charset="0"/>
              </a:rPr>
              <a:t>&amp; </a:t>
            </a:r>
            <a:r>
              <a:rPr lang="en-US" sz="2200" dirty="0">
                <a:latin typeface="Arial" panose="020B0604020202020204" pitchFamily="34" charset="0"/>
                <a:cs typeface="Arial" panose="020B0604020202020204" pitchFamily="34" charset="0"/>
              </a:rPr>
              <a:t>Academic Support </a:t>
            </a:r>
            <a:r>
              <a:rPr lang="en-US" sz="2200" dirty="0" smtClean="0">
                <a:latin typeface="Arial" panose="020B0604020202020204" pitchFamily="34" charset="0"/>
                <a:cs typeface="Arial" panose="020B0604020202020204" pitchFamily="34" charset="0"/>
              </a:rPr>
              <a:t>Lab.</a:t>
            </a:r>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BB </a:t>
            </a:r>
            <a:r>
              <a:rPr lang="en-US" sz="2200" dirty="0">
                <a:latin typeface="Arial" panose="020B0604020202020204" pitchFamily="34" charset="0"/>
                <a:cs typeface="Arial" panose="020B0604020202020204" pitchFamily="34" charset="0"/>
              </a:rPr>
              <a:t>(Blackboard) direct line </a:t>
            </a:r>
            <a:r>
              <a:rPr lang="en-US" sz="2200" b="1" dirty="0">
                <a:latin typeface="Arial" panose="020B0604020202020204" pitchFamily="34" charset="0"/>
                <a:cs typeface="Arial" panose="020B0604020202020204" pitchFamily="34" charset="0"/>
              </a:rPr>
              <a:t>305-237-3800 </a:t>
            </a:r>
            <a:r>
              <a:rPr lang="en-US" sz="2200" dirty="0">
                <a:latin typeface="Arial" panose="020B0604020202020204" pitchFamily="34" charset="0"/>
                <a:cs typeface="Arial" panose="020B0604020202020204" pitchFamily="34" charset="0"/>
              </a:rPr>
              <a:t>to report issues of </a:t>
            </a:r>
            <a:r>
              <a:rPr lang="en-US" sz="2200" dirty="0" smtClean="0">
                <a:latin typeface="Arial" panose="020B0604020202020204" pitchFamily="34" charset="0"/>
                <a:cs typeface="Arial" panose="020B0604020202020204" pitchFamily="34" charset="0"/>
              </a:rPr>
              <a:t>connectivity.</a:t>
            </a:r>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Request Support via phone, Bb, and via email. </a:t>
            </a:r>
            <a:endParaRPr lang="en-US" sz="2200" dirty="0">
              <a:latin typeface="Arial" panose="020B0604020202020204" pitchFamily="34" charset="0"/>
              <a:cs typeface="Arial" panose="020B0604020202020204" pitchFamily="34" charset="0"/>
            </a:endParaRPr>
          </a:p>
          <a:p>
            <a:r>
              <a:rPr lang="en-US" sz="2200" b="1" dirty="0" smtClean="0">
                <a:latin typeface="Arial" panose="020B0604020202020204" pitchFamily="34" charset="0"/>
                <a:cs typeface="Arial" panose="020B0604020202020204" pitchFamily="34" charset="0"/>
              </a:rPr>
              <a:t>The </a:t>
            </a:r>
            <a:r>
              <a:rPr lang="en-US" sz="2200" b="1" dirty="0">
                <a:latin typeface="Arial" panose="020B0604020202020204" pitchFamily="34" charset="0"/>
                <a:cs typeface="Arial" panose="020B0604020202020204" pitchFamily="34" charset="0"/>
              </a:rPr>
              <a:t>ASL is open Saturdays from </a:t>
            </a:r>
            <a:r>
              <a:rPr lang="en-US" sz="2200" b="1" dirty="0" smtClean="0">
                <a:latin typeface="Arial" panose="020B0604020202020204" pitchFamily="34" charset="0"/>
                <a:cs typeface="Arial" panose="020B0604020202020204" pitchFamily="34" charset="0"/>
              </a:rPr>
              <a:t>9 am-2 pm.</a:t>
            </a:r>
            <a:endParaRPr lang="en-US" sz="22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164563"/>
      </p:ext>
    </p:extLst>
  </p:cSld>
  <p:clrMapOvr>
    <a:masterClrMapping/>
  </p:clrMapOvr>
  <p:transition spd="slow" advTm="8210">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Life </a:t>
            </a:r>
            <a:r>
              <a:rPr lang="en-US" dirty="0" smtClean="0"/>
              <a:t/>
            </a:r>
            <a:br>
              <a:rPr lang="en-US" dirty="0" smtClean="0"/>
            </a:br>
            <a:r>
              <a:rPr lang="en-US" dirty="0" smtClean="0"/>
              <a:t>Room </a:t>
            </a:r>
            <a:r>
              <a:rPr lang="en-US" dirty="0"/>
              <a:t>1122-01 </a:t>
            </a:r>
            <a:r>
              <a:rPr lang="en-US" dirty="0" smtClean="0"/>
              <a:t>Call 305-237-8904</a:t>
            </a:r>
            <a:endParaRPr lang="en-US" dirty="0"/>
          </a:p>
        </p:txBody>
      </p:sp>
      <p:sp>
        <p:nvSpPr>
          <p:cNvPr id="3" name="Content Placeholder 2"/>
          <p:cNvSpPr>
            <a:spLocks noGrp="1"/>
          </p:cNvSpPr>
          <p:nvPr>
            <p:ph idx="1"/>
          </p:nvPr>
        </p:nvSpPr>
        <p:spPr>
          <a:xfrm>
            <a:off x="2589212" y="1746738"/>
            <a:ext cx="8915400" cy="4164484"/>
          </a:xfrm>
        </p:spPr>
        <p:txBody>
          <a:bodyPr>
            <a:normAutofit lnSpcReduction="10000"/>
          </a:bodyPr>
          <a:lstStyle/>
          <a:p>
            <a:r>
              <a:rPr lang="en-US" sz="2200" dirty="0" smtClean="0">
                <a:latin typeface="Arial" panose="020B0604020202020204" pitchFamily="34" charset="0"/>
                <a:cs typeface="Arial" panose="020B0604020202020204" pitchFamily="34" charset="0"/>
                <a:hlinkClick r:id="rId2"/>
              </a:rPr>
              <a:t>http</a:t>
            </a:r>
            <a:r>
              <a:rPr lang="en-US" sz="2200" dirty="0">
                <a:latin typeface="Arial" panose="020B0604020202020204" pitchFamily="34" charset="0"/>
                <a:cs typeface="Arial" panose="020B0604020202020204" pitchFamily="34" charset="0"/>
                <a:hlinkClick r:id="rId2"/>
              </a:rPr>
              <a:t>://</a:t>
            </a:r>
            <a:r>
              <a:rPr lang="en-US" sz="2200" dirty="0" smtClean="0">
                <a:latin typeface="Arial" panose="020B0604020202020204" pitchFamily="34" charset="0"/>
                <a:cs typeface="Arial" panose="020B0604020202020204" pitchFamily="34" charset="0"/>
                <a:hlinkClick r:id="rId2"/>
              </a:rPr>
              <a:t>www.mdc.edu/west/student-life.aspx</a:t>
            </a:r>
            <a:r>
              <a:rPr lang="en-US" sz="2200" dirty="0" smtClean="0">
                <a:latin typeface="Arial" panose="020B0604020202020204" pitchFamily="34" charset="0"/>
                <a:cs typeface="Arial" panose="020B0604020202020204" pitchFamily="34" charset="0"/>
              </a:rPr>
              <a:t> </a:t>
            </a:r>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Get </a:t>
            </a:r>
            <a:r>
              <a:rPr lang="en-US" sz="2200" dirty="0">
                <a:latin typeface="Arial" panose="020B0604020202020204" pitchFamily="34" charset="0"/>
                <a:cs typeface="Arial" panose="020B0604020202020204" pitchFamily="34" charset="0"/>
              </a:rPr>
              <a:t>involved in student organizations and extracurricular activities:</a:t>
            </a:r>
          </a:p>
          <a:p>
            <a:r>
              <a:rPr lang="en-US" sz="2200" dirty="0" smtClean="0">
                <a:latin typeface="Arial" panose="020B0604020202020204" pitchFamily="34" charset="0"/>
                <a:cs typeface="Arial" panose="020B0604020202020204" pitchFamily="34" charset="0"/>
                <a:hlinkClick r:id="rId3"/>
              </a:rPr>
              <a:t>http</a:t>
            </a:r>
            <a:r>
              <a:rPr lang="en-US" sz="2200" dirty="0">
                <a:latin typeface="Arial" panose="020B0604020202020204" pitchFamily="34" charset="0"/>
                <a:cs typeface="Arial" panose="020B0604020202020204" pitchFamily="34" charset="0"/>
                <a:hlinkClick r:id="rId3"/>
              </a:rPr>
              <a:t>://</a:t>
            </a:r>
            <a:r>
              <a:rPr lang="en-US" sz="2200" dirty="0" smtClean="0">
                <a:latin typeface="Arial" panose="020B0604020202020204" pitchFamily="34" charset="0"/>
                <a:cs typeface="Arial" panose="020B0604020202020204" pitchFamily="34" charset="0"/>
                <a:hlinkClick r:id="rId3"/>
              </a:rPr>
              <a:t>www.mdc.edu/west/sga.aspx</a:t>
            </a:r>
            <a:r>
              <a:rPr lang="en-US" sz="2200" dirty="0" smtClean="0">
                <a:latin typeface="Arial" panose="020B0604020202020204" pitchFamily="34" charset="0"/>
                <a:cs typeface="Arial" panose="020B0604020202020204" pitchFamily="34" charset="0"/>
              </a:rPr>
              <a:t> </a:t>
            </a:r>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Leisure activities.</a:t>
            </a:r>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Get </a:t>
            </a:r>
            <a:r>
              <a:rPr lang="en-US" sz="2200" dirty="0">
                <a:latin typeface="Arial" panose="020B0604020202020204" pitchFamily="34" charset="0"/>
                <a:cs typeface="Arial" panose="020B0604020202020204" pitchFamily="34" charset="0"/>
              </a:rPr>
              <a:t>your MDC ID Card and parking </a:t>
            </a:r>
            <a:r>
              <a:rPr lang="en-US" sz="2200" dirty="0" smtClean="0">
                <a:latin typeface="Arial" panose="020B0604020202020204" pitchFamily="34" charset="0"/>
                <a:cs typeface="Arial" panose="020B0604020202020204" pitchFamily="34" charset="0"/>
              </a:rPr>
              <a:t>decal.</a:t>
            </a:r>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The </a:t>
            </a:r>
            <a:r>
              <a:rPr lang="en-US" sz="2200" dirty="0">
                <a:latin typeface="Arial" panose="020B0604020202020204" pitchFamily="34" charset="0"/>
                <a:cs typeface="Arial" panose="020B0604020202020204" pitchFamily="34" charset="0"/>
              </a:rPr>
              <a:t>Reporter a student Newspaper </a:t>
            </a:r>
            <a:r>
              <a:rPr lang="en-US" sz="2200" dirty="0">
                <a:latin typeface="Arial" panose="020B0604020202020204" pitchFamily="34" charset="0"/>
                <a:cs typeface="Arial" panose="020B0604020202020204" pitchFamily="34" charset="0"/>
                <a:hlinkClick r:id="rId4"/>
              </a:rPr>
              <a:t>http://www.mdcthereporter.com</a:t>
            </a:r>
            <a:r>
              <a:rPr lang="en-US" sz="2200" dirty="0" smtClean="0">
                <a:latin typeface="Arial" panose="020B0604020202020204" pitchFamily="34" charset="0"/>
                <a:cs typeface="Arial" panose="020B0604020202020204" pitchFamily="34" charset="0"/>
                <a:hlinkClick r:id="rId4"/>
              </a:rPr>
              <a:t>/</a:t>
            </a:r>
            <a:r>
              <a:rPr lang="en-US" sz="2200" dirty="0" smtClean="0">
                <a:latin typeface="Arial" panose="020B0604020202020204" pitchFamily="34" charset="0"/>
                <a:cs typeface="Arial" panose="020B0604020202020204" pitchFamily="34" charset="0"/>
              </a:rPr>
              <a:t> </a:t>
            </a:r>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If </a:t>
            </a:r>
            <a:r>
              <a:rPr lang="en-US" sz="2200" dirty="0">
                <a:latin typeface="Arial" panose="020B0604020202020204" pitchFamily="34" charset="0"/>
                <a:cs typeface="Arial" panose="020B0604020202020204" pitchFamily="34" charset="0"/>
              </a:rPr>
              <a:t>you don’t have a student account and you would like to create one now go to: </a:t>
            </a:r>
            <a:r>
              <a:rPr lang="en-US" sz="2200" dirty="0">
                <a:latin typeface="Arial" panose="020B0604020202020204" pitchFamily="34" charset="0"/>
                <a:cs typeface="Arial" panose="020B0604020202020204" pitchFamily="34" charset="0"/>
                <a:hlinkClick r:id="rId5"/>
              </a:rPr>
              <a:t>https://</a:t>
            </a:r>
            <a:r>
              <a:rPr lang="en-US" sz="2200" dirty="0" smtClean="0">
                <a:latin typeface="Arial" panose="020B0604020202020204" pitchFamily="34" charset="0"/>
                <a:cs typeface="Arial" panose="020B0604020202020204" pitchFamily="34" charset="0"/>
                <a:hlinkClick r:id="rId5"/>
              </a:rPr>
              <a:t>myact.mymdc.net/create_account/identification.asp</a:t>
            </a:r>
            <a:r>
              <a:rPr lang="en-US" sz="2200" dirty="0" smtClean="0">
                <a:latin typeface="Arial" panose="020B0604020202020204" pitchFamily="34" charset="0"/>
                <a:cs typeface="Arial" panose="020B0604020202020204" pitchFamily="34" charset="0"/>
              </a:rPr>
              <a:t> </a:t>
            </a:r>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Or </a:t>
            </a:r>
            <a:r>
              <a:rPr lang="en-US" sz="2200" dirty="0">
                <a:latin typeface="Arial" panose="020B0604020202020204" pitchFamily="34" charset="0"/>
                <a:cs typeface="Arial" panose="020B0604020202020204" pitchFamily="34" charset="0"/>
              </a:rPr>
              <a:t>Contact the Help Desk at 305-237-2505</a:t>
            </a:r>
          </a:p>
          <a:p>
            <a:endParaRPr lang="en-US" dirty="0"/>
          </a:p>
        </p:txBody>
      </p:sp>
    </p:spTree>
    <p:extLst>
      <p:ext uri="{BB962C8B-B14F-4D97-AF65-F5344CB8AC3E}">
        <p14:creationId xmlns:p14="http://schemas.microsoft.com/office/powerpoint/2010/main" val="4254561625"/>
      </p:ext>
    </p:extLst>
  </p:cSld>
  <p:clrMapOvr>
    <a:masterClrMapping/>
  </p:clrMapOvr>
  <p:transition spd="slow" advTm="8210">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717894"/>
            <a:ext cx="8911687" cy="1280890"/>
          </a:xfrm>
        </p:spPr>
        <p:txBody>
          <a:bodyPr>
            <a:normAutofit fontScale="90000"/>
          </a:bodyPr>
          <a:lstStyle/>
          <a:p>
            <a:r>
              <a:rPr lang="en-US" dirty="0" err="1" smtClean="0">
                <a:latin typeface="Arial" panose="020B0604020202020204" pitchFamily="34" charset="0"/>
                <a:cs typeface="Arial" panose="020B0604020202020204" pitchFamily="34" charset="0"/>
              </a:rPr>
              <a:t>iCED</a:t>
            </a:r>
            <a:r>
              <a:rPr lang="en-US" dirty="0" smtClean="0">
                <a:latin typeface="Arial" panose="020B0604020202020204" pitchFamily="34" charset="0"/>
                <a:cs typeface="Arial" panose="020B0604020202020204" pitchFamily="34" charset="0"/>
              </a:rPr>
              <a:t>-Institute </a:t>
            </a:r>
            <a:r>
              <a:rPr lang="en-US" dirty="0">
                <a:latin typeface="Arial" panose="020B0604020202020204" pitchFamily="34" charset="0"/>
                <a:cs typeface="Arial" panose="020B0604020202020204" pitchFamily="34" charset="0"/>
              </a:rPr>
              <a:t>for Civic Engagement </a:t>
            </a:r>
            <a:r>
              <a:rPr lang="en-US">
                <a:latin typeface="Arial" panose="020B0604020202020204" pitchFamily="34" charset="0"/>
                <a:cs typeface="Arial" panose="020B0604020202020204" pitchFamily="34" charset="0"/>
              </a:rPr>
              <a:t>and </a:t>
            </a:r>
            <a:r>
              <a:rPr lang="en-US" smtClean="0">
                <a:latin typeface="Arial" panose="020B0604020202020204" pitchFamily="34" charset="0"/>
                <a:cs typeface="Arial" panose="020B0604020202020204" pitchFamily="34" charset="0"/>
              </a:rPr>
              <a:t>Democracy </a:t>
            </a:r>
            <a:r>
              <a:rPr lang="en-US" dirty="0">
                <a:latin typeface="Arial" panose="020B0604020202020204" pitchFamily="34" charset="0"/>
                <a:cs typeface="Arial" panose="020B0604020202020204" pitchFamily="34" charset="0"/>
              </a:rPr>
              <a:t>Call 305-237-8960</a:t>
            </a:r>
            <a:br>
              <a:rPr lang="en-US"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normAutofit/>
          </a:bodyPr>
          <a:lstStyle/>
          <a:p>
            <a:r>
              <a:rPr lang="en-US" sz="2000" dirty="0">
                <a:latin typeface="Arial" panose="020B0604020202020204" pitchFamily="34" charset="0"/>
                <a:cs typeface="Arial" panose="020B0604020202020204" pitchFamily="34" charset="0"/>
                <a:hlinkClick r:id="rId2"/>
              </a:rPr>
              <a:t>https://www.mdc.edu/main/iced/students</a:t>
            </a:r>
            <a:r>
              <a:rPr lang="en-US" sz="2000" dirty="0" smtClean="0">
                <a:latin typeface="Arial" panose="020B0604020202020204" pitchFamily="34" charset="0"/>
                <a:cs typeface="Arial" panose="020B0604020202020204" pitchFamily="34" charset="0"/>
                <a:hlinkClick r:id="rId2"/>
              </a:rPr>
              <a:t>/</a:t>
            </a:r>
            <a:endParaRPr lang="en-US" sz="2000" dirty="0" smtClean="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Welcome to the Student home page!  At the left you will find tabs to all the resources you will need for civic engagement at Miami Dade College, from service-learning to volunteer service and scholarship opportunities.  Check out the calendar of events for current opportunities, and use the </a:t>
            </a:r>
            <a:r>
              <a:rPr lang="en-US" sz="2000" dirty="0" smtClean="0">
                <a:latin typeface="Arial" panose="020B0604020202020204" pitchFamily="34" charset="0"/>
                <a:cs typeface="Arial" panose="020B0604020202020204" pitchFamily="34" charset="0"/>
              </a:rPr>
              <a:t>above link  to </a:t>
            </a:r>
            <a:r>
              <a:rPr lang="en-US" sz="2000" dirty="0">
                <a:latin typeface="Arial" panose="020B0604020202020204" pitchFamily="34" charset="0"/>
                <a:cs typeface="Arial" panose="020B0604020202020204" pitchFamily="34" charset="0"/>
              </a:rPr>
              <a:t>find an agency and register your service</a:t>
            </a:r>
            <a:r>
              <a:rPr lang="en-US" sz="2000" dirty="0" smtClean="0">
                <a:latin typeface="Arial" panose="020B0604020202020204" pitchFamily="34" charset="0"/>
                <a:cs typeface="Arial" panose="020B0604020202020204" pitchFamily="34" charset="0"/>
              </a:rPr>
              <a:t>.</a:t>
            </a:r>
          </a:p>
          <a:p>
            <a:r>
              <a:rPr lang="en-US" sz="2000" dirty="0" smtClean="0">
                <a:latin typeface="Arial" panose="020B0604020202020204" pitchFamily="34" charset="0"/>
                <a:cs typeface="Arial" panose="020B0604020202020204" pitchFamily="34" charset="0"/>
              </a:rPr>
              <a:t>EAP Ambassador Volunteer.</a:t>
            </a:r>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Inside Student Life.</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4162150"/>
      </p:ext>
    </p:extLst>
  </p:cSld>
  <p:clrMapOvr>
    <a:masterClrMapping/>
  </p:clrMapOvr>
  <p:transition spd="slow" advTm="8210">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99245"/>
            <a:ext cx="8911687" cy="1505755"/>
          </a:xfrm>
        </p:spPr>
        <p:txBody>
          <a:bodyPr>
            <a:normAutofit fontScale="90000"/>
          </a:bodyPr>
          <a:lstStyle/>
          <a:p>
            <a:r>
              <a:rPr lang="en-US" dirty="0"/>
              <a:t>Learning </a:t>
            </a:r>
            <a:r>
              <a:rPr lang="en-US" dirty="0" smtClean="0"/>
              <a:t>Resources-Library-Computer </a:t>
            </a:r>
            <a:r>
              <a:rPr lang="en-US" dirty="0"/>
              <a:t>Courtyard M-R </a:t>
            </a:r>
            <a:r>
              <a:rPr lang="en-US" dirty="0" smtClean="0"/>
              <a:t>8 am-9 pm</a:t>
            </a:r>
            <a:br>
              <a:rPr lang="en-US" dirty="0" smtClean="0"/>
            </a:br>
            <a:r>
              <a:rPr lang="en-US" dirty="0" smtClean="0"/>
              <a:t>Room </a:t>
            </a:r>
            <a:r>
              <a:rPr lang="en-US" dirty="0"/>
              <a:t>1124 </a:t>
            </a:r>
            <a:r>
              <a:rPr lang="en-US" dirty="0" smtClean="0"/>
              <a:t> Call 305-237-8508</a:t>
            </a:r>
            <a:endParaRPr lang="en-US" dirty="0"/>
          </a:p>
        </p:txBody>
      </p:sp>
      <p:sp>
        <p:nvSpPr>
          <p:cNvPr id="3" name="Content Placeholder 2"/>
          <p:cNvSpPr>
            <a:spLocks noGrp="1"/>
          </p:cNvSpPr>
          <p:nvPr>
            <p:ph idx="1"/>
          </p:nvPr>
        </p:nvSpPr>
        <p:spPr/>
        <p:txBody>
          <a:bodyPr>
            <a:normAutofit fontScale="92500" lnSpcReduction="10000"/>
          </a:bodyPr>
          <a:lstStyle/>
          <a:p>
            <a:r>
              <a:rPr lang="en-US" sz="2200" dirty="0">
                <a:latin typeface="Arial" panose="020B0604020202020204" pitchFamily="34" charset="0"/>
                <a:cs typeface="Arial" panose="020B0604020202020204" pitchFamily="34" charset="0"/>
                <a:hlinkClick r:id="rId2"/>
              </a:rPr>
              <a:t>https://</a:t>
            </a:r>
            <a:r>
              <a:rPr lang="en-US" sz="2200" dirty="0" smtClean="0">
                <a:latin typeface="Arial" panose="020B0604020202020204" pitchFamily="34" charset="0"/>
                <a:cs typeface="Arial" panose="020B0604020202020204" pitchFamily="34" charset="0"/>
                <a:hlinkClick r:id="rId2"/>
              </a:rPr>
              <a:t>libraryguides.mdc.edu/srch.php</a:t>
            </a:r>
            <a:endParaRPr lang="en-US" sz="2200" dirty="0" smtClean="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Multiple </a:t>
            </a:r>
            <a:r>
              <a:rPr lang="en-US" sz="2200" dirty="0">
                <a:latin typeface="Arial" panose="020B0604020202020204" pitchFamily="34" charset="0"/>
                <a:cs typeface="Arial" panose="020B0604020202020204" pitchFamily="34" charset="0"/>
              </a:rPr>
              <a:t>Learning </a:t>
            </a:r>
            <a:r>
              <a:rPr lang="en-US" sz="2200" dirty="0" smtClean="0">
                <a:latin typeface="Arial" panose="020B0604020202020204" pitchFamily="34" charset="0"/>
                <a:cs typeface="Arial" panose="020B0604020202020204" pitchFamily="34" charset="0"/>
              </a:rPr>
              <a:t>Resources.</a:t>
            </a:r>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Computer </a:t>
            </a:r>
            <a:r>
              <a:rPr lang="en-US" sz="2200" dirty="0">
                <a:latin typeface="Arial" panose="020B0604020202020204" pitchFamily="34" charset="0"/>
                <a:cs typeface="Arial" panose="020B0604020202020204" pitchFamily="34" charset="0"/>
              </a:rPr>
              <a:t>Courtyards for students and </a:t>
            </a:r>
            <a:r>
              <a:rPr lang="en-US" sz="2200" dirty="0" smtClean="0">
                <a:latin typeface="Arial" panose="020B0604020202020204" pitchFamily="34" charset="0"/>
                <a:cs typeface="Arial" panose="020B0604020202020204" pitchFamily="34" charset="0"/>
              </a:rPr>
              <a:t>faculty.</a:t>
            </a:r>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Tutors.</a:t>
            </a:r>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Copy.</a:t>
            </a:r>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Scan.</a:t>
            </a:r>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YouTube channel.</a:t>
            </a:r>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MYMDC </a:t>
            </a:r>
            <a:r>
              <a:rPr lang="en-US" sz="2200" dirty="0">
                <a:latin typeface="Arial" panose="020B0604020202020204" pitchFamily="34" charset="0"/>
                <a:cs typeface="Arial" panose="020B0604020202020204" pitchFamily="34" charset="0"/>
              </a:rPr>
              <a:t>account </a:t>
            </a:r>
            <a:r>
              <a:rPr lang="en-US" sz="2200" dirty="0" smtClean="0">
                <a:latin typeface="Arial" panose="020B0604020202020204" pitchFamily="34" charset="0"/>
                <a:cs typeface="Arial" panose="020B0604020202020204" pitchFamily="34" charset="0"/>
              </a:rPr>
              <a:t>support.</a:t>
            </a:r>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Opens </a:t>
            </a:r>
            <a:r>
              <a:rPr lang="en-US" sz="2200" dirty="0">
                <a:latin typeface="Arial" panose="020B0604020202020204" pitchFamily="34" charset="0"/>
                <a:cs typeface="Arial" panose="020B0604020202020204" pitchFamily="34" charset="0"/>
              </a:rPr>
              <a:t>Saturdays from </a:t>
            </a:r>
            <a:r>
              <a:rPr lang="en-US" sz="2200" dirty="0" smtClean="0">
                <a:latin typeface="Arial" panose="020B0604020202020204" pitchFamily="34" charset="0"/>
                <a:cs typeface="Arial" panose="020B0604020202020204" pitchFamily="34" charset="0"/>
              </a:rPr>
              <a:t>8 am -1 pm</a:t>
            </a:r>
            <a:endParaRPr lang="en-US" sz="22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605406069"/>
      </p:ext>
    </p:extLst>
  </p:cSld>
  <p:clrMapOvr>
    <a:masterClrMapping/>
  </p:clrMapOvr>
  <p:transition spd="slow" advTm="8210">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Dean </a:t>
            </a:r>
            <a:r>
              <a:rPr lang="en-US" dirty="0"/>
              <a:t>of </a:t>
            </a:r>
            <a:r>
              <a:rPr lang="en-US" dirty="0" smtClean="0"/>
              <a:t>Students  </a:t>
            </a:r>
            <a:br>
              <a:rPr lang="en-US" dirty="0" smtClean="0"/>
            </a:br>
            <a:r>
              <a:rPr lang="en-US" dirty="0" smtClean="0"/>
              <a:t>Room </a:t>
            </a:r>
            <a:r>
              <a:rPr lang="en-US" dirty="0"/>
              <a:t>2109 </a:t>
            </a:r>
            <a:r>
              <a:rPr lang="en-US" dirty="0" smtClean="0"/>
              <a:t> Call 305-237-4917</a:t>
            </a:r>
            <a:endParaRPr lang="en-US" dirty="0"/>
          </a:p>
        </p:txBody>
      </p:sp>
      <p:sp>
        <p:nvSpPr>
          <p:cNvPr id="3" name="Content Placeholder 2"/>
          <p:cNvSpPr>
            <a:spLocks noGrp="1"/>
          </p:cNvSpPr>
          <p:nvPr>
            <p:ph idx="1"/>
          </p:nvPr>
        </p:nvSpPr>
        <p:spPr/>
        <p:txBody>
          <a:bodyPr/>
          <a:lstStyle/>
          <a:p>
            <a:r>
              <a:rPr lang="en-US" sz="2000" dirty="0" smtClean="0">
                <a:latin typeface="Arial" panose="020B0604020202020204" pitchFamily="34" charset="0"/>
                <a:cs typeface="Arial" panose="020B0604020202020204" pitchFamily="34" charset="0"/>
              </a:rPr>
              <a:t>Grade </a:t>
            </a:r>
            <a:r>
              <a:rPr lang="en-US" sz="2000" dirty="0">
                <a:latin typeface="Arial" panose="020B0604020202020204" pitchFamily="34" charset="0"/>
                <a:cs typeface="Arial" panose="020B0604020202020204" pitchFamily="34" charset="0"/>
              </a:rPr>
              <a:t>Appeals </a:t>
            </a:r>
            <a:r>
              <a:rPr lang="en-US" sz="2000" dirty="0" smtClean="0">
                <a:latin typeface="Arial" panose="020B0604020202020204" pitchFamily="34" charset="0"/>
                <a:cs typeface="Arial" panose="020B0604020202020204" pitchFamily="34" charset="0"/>
              </a:rPr>
              <a:t>approvals.</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Students </a:t>
            </a:r>
            <a:r>
              <a:rPr lang="en-US" sz="2000" dirty="0">
                <a:latin typeface="Arial" panose="020B0604020202020204" pitchFamily="34" charset="0"/>
                <a:cs typeface="Arial" panose="020B0604020202020204" pitchFamily="34" charset="0"/>
              </a:rPr>
              <a:t>approvals of justified registration’s </a:t>
            </a:r>
            <a:r>
              <a:rPr lang="en-US" sz="2000" dirty="0" smtClean="0">
                <a:latin typeface="Arial" panose="020B0604020202020204" pitchFamily="34" charset="0"/>
                <a:cs typeface="Arial" panose="020B0604020202020204" pitchFamily="34" charset="0"/>
              </a:rPr>
              <a:t>refunds.</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Provides </a:t>
            </a:r>
            <a:r>
              <a:rPr lang="en-US" sz="2000" dirty="0">
                <a:latin typeface="Arial" panose="020B0604020202020204" pitchFamily="34" charset="0"/>
                <a:cs typeface="Arial" panose="020B0604020202020204" pitchFamily="34" charset="0"/>
              </a:rPr>
              <a:t>support with student </a:t>
            </a:r>
            <a:r>
              <a:rPr lang="en-US" sz="2000" dirty="0" smtClean="0">
                <a:latin typeface="Arial" panose="020B0604020202020204" pitchFamily="34" charset="0"/>
                <a:cs typeface="Arial" panose="020B0604020202020204" pitchFamily="34" charset="0"/>
              </a:rPr>
              <a:t>issues.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8104333"/>
      </p:ext>
    </p:extLst>
  </p:cSld>
  <p:clrMapOvr>
    <a:masterClrMapping/>
  </p:clrMapOvr>
  <p:transition spd="slow" advTm="8210">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President’s </a:t>
            </a:r>
            <a:r>
              <a:rPr lang="en-US" dirty="0" smtClean="0"/>
              <a:t>Office</a:t>
            </a:r>
            <a:br>
              <a:rPr lang="en-US" dirty="0" smtClean="0"/>
            </a:br>
            <a:r>
              <a:rPr lang="en-US" dirty="0" smtClean="0"/>
              <a:t>Room </a:t>
            </a:r>
            <a:r>
              <a:rPr lang="en-US" dirty="0"/>
              <a:t>1104 </a:t>
            </a:r>
            <a:r>
              <a:rPr lang="en-US" dirty="0" smtClean="0"/>
              <a:t>Call 305-237-8902</a:t>
            </a:r>
            <a:endParaRPr lang="en-US" dirty="0"/>
          </a:p>
        </p:txBody>
      </p:sp>
      <p:sp>
        <p:nvSpPr>
          <p:cNvPr id="3" name="Content Placeholder 2"/>
          <p:cNvSpPr>
            <a:spLocks noGrp="1"/>
          </p:cNvSpPr>
          <p:nvPr>
            <p:ph idx="1"/>
          </p:nvPr>
        </p:nvSpPr>
        <p:spPr>
          <a:xfrm>
            <a:off x="2589212" y="2185115"/>
            <a:ext cx="8915400" cy="3777622"/>
          </a:xfrm>
        </p:spPr>
        <p:txBody>
          <a:bodyPr>
            <a:normAutofit/>
          </a:bodyPr>
          <a:lstStyle/>
          <a:p>
            <a:r>
              <a:rPr lang="en-US" sz="2000" b="1" dirty="0" smtClean="0">
                <a:latin typeface="Arial" panose="020B0604020202020204" pitchFamily="34" charset="0"/>
                <a:cs typeface="Arial" panose="020B0604020202020204" pitchFamily="34" charset="0"/>
              </a:rPr>
              <a:t>Dr</a:t>
            </a:r>
            <a:r>
              <a:rPr lang="en-US" sz="2000" b="1" dirty="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Beverly Moore-Garcia, </a:t>
            </a:r>
            <a:r>
              <a:rPr lang="en-US" sz="2000" b="1" dirty="0">
                <a:latin typeface="Arial" panose="020B0604020202020204" pitchFamily="34" charset="0"/>
                <a:cs typeface="Arial" panose="020B0604020202020204" pitchFamily="34" charset="0"/>
              </a:rPr>
              <a:t>West </a:t>
            </a:r>
            <a:r>
              <a:rPr lang="en-US" sz="2000" b="1" dirty="0" smtClean="0">
                <a:latin typeface="Arial" panose="020B0604020202020204" pitchFamily="34" charset="0"/>
                <a:cs typeface="Arial" panose="020B0604020202020204" pitchFamily="34" charset="0"/>
              </a:rPr>
              <a:t>Campus </a:t>
            </a:r>
            <a:r>
              <a:rPr lang="en-US" sz="2000" b="1" dirty="0">
                <a:latin typeface="Arial" panose="020B0604020202020204" pitchFamily="34" charset="0"/>
                <a:cs typeface="Arial" panose="020B0604020202020204" pitchFamily="34" charset="0"/>
              </a:rPr>
              <a:t>President </a:t>
            </a:r>
            <a:endParaRPr lang="en-US" sz="2000" dirty="0">
              <a:latin typeface="Arial" panose="020B0604020202020204" pitchFamily="34" charset="0"/>
              <a:cs typeface="Arial" panose="020B0604020202020204" pitchFamily="34" charset="0"/>
            </a:endParaRPr>
          </a:p>
          <a:p>
            <a:r>
              <a:rPr lang="en-US" sz="2000" dirty="0" smtClean="0"/>
              <a:t>Dr</a:t>
            </a:r>
            <a:r>
              <a:rPr lang="en-US" sz="2000" dirty="0"/>
              <a:t>. Beverly Moore-Garcia is passionate about education, committed to the empowerment of others, and believes in the power of intentional serendipity. She has served within higher education for over 25 years and continues to be energized by the belief that educational opportunity changes everything.</a:t>
            </a:r>
            <a:endParaRPr lang="en-US" sz="20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379034193"/>
      </p:ext>
    </p:extLst>
  </p:cSld>
  <p:clrMapOvr>
    <a:masterClrMapping/>
  </p:clrMapOvr>
  <p:transition spd="slow" advTm="8210">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Community Education-School of Continuing Education &amp; Professional </a:t>
            </a:r>
            <a:r>
              <a:rPr lang="en-US" dirty="0" smtClean="0"/>
              <a:t>Development</a:t>
            </a:r>
            <a:br>
              <a:rPr lang="en-US" dirty="0" smtClean="0"/>
            </a:br>
            <a:r>
              <a:rPr lang="en-US" dirty="0" smtClean="0"/>
              <a:t>Room </a:t>
            </a:r>
            <a:r>
              <a:rPr lang="en-US" dirty="0"/>
              <a:t>1229 </a:t>
            </a:r>
            <a:r>
              <a:rPr lang="en-US" dirty="0" smtClean="0"/>
              <a:t>	Call 305-237-8513</a:t>
            </a:r>
            <a:br>
              <a:rPr lang="en-US" dirty="0" smtClean="0"/>
            </a:br>
            <a:r>
              <a:rPr lang="en-US" dirty="0" smtClean="0"/>
              <a:t>	</a:t>
            </a:r>
            <a:r>
              <a:rPr lang="en-US" dirty="0"/>
              <a:t/>
            </a:r>
            <a:br>
              <a:rPr lang="en-US" dirty="0"/>
            </a:br>
            <a:endParaRPr lang="en-US" dirty="0"/>
          </a:p>
        </p:txBody>
      </p:sp>
      <p:sp>
        <p:nvSpPr>
          <p:cNvPr id="3" name="Content Placeholder 2"/>
          <p:cNvSpPr>
            <a:spLocks noGrp="1"/>
          </p:cNvSpPr>
          <p:nvPr>
            <p:ph idx="1"/>
          </p:nvPr>
        </p:nvSpPr>
        <p:spPr>
          <a:xfrm>
            <a:off x="2592925" y="2455571"/>
            <a:ext cx="8915400" cy="3777622"/>
          </a:xfrm>
        </p:spPr>
        <p:txBody>
          <a:bodyPr>
            <a:normAutofit/>
          </a:bodyPr>
          <a:lstStyle/>
          <a:p>
            <a:r>
              <a:rPr lang="en-US" sz="2000" dirty="0" smtClean="0">
                <a:latin typeface="Arial" panose="020B0604020202020204" pitchFamily="34" charset="0"/>
                <a:cs typeface="Arial" panose="020B0604020202020204" pitchFamily="34" charset="0"/>
                <a:hlinkClick r:id="rId2"/>
              </a:rPr>
              <a:t>http</a:t>
            </a:r>
            <a:r>
              <a:rPr lang="en-US" sz="2000" dirty="0">
                <a:latin typeface="Arial" panose="020B0604020202020204" pitchFamily="34" charset="0"/>
                <a:cs typeface="Arial" panose="020B0604020202020204" pitchFamily="34" charset="0"/>
                <a:hlinkClick r:id="rId2"/>
              </a:rPr>
              <a:t>://www.mdc.edu/ce</a:t>
            </a:r>
            <a:r>
              <a:rPr lang="en-US" sz="2000" dirty="0" smtClean="0">
                <a:latin typeface="Arial" panose="020B0604020202020204" pitchFamily="34" charset="0"/>
                <a:cs typeface="Arial" panose="020B0604020202020204" pitchFamily="34" charset="0"/>
                <a:hlinkClick r:id="rId2"/>
              </a:rPr>
              <a:t>/</a:t>
            </a:r>
            <a:r>
              <a:rPr lang="en-US" sz="2000" dirty="0" smtClean="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Offering </a:t>
            </a:r>
            <a:r>
              <a:rPr lang="en-US" sz="2000" dirty="0">
                <a:latin typeface="Arial" panose="020B0604020202020204" pitchFamily="34" charset="0"/>
                <a:cs typeface="Arial" panose="020B0604020202020204" pitchFamily="34" charset="0"/>
              </a:rPr>
              <a:t>non-credit </a:t>
            </a:r>
            <a:r>
              <a:rPr lang="en-US" sz="2000" dirty="0" smtClean="0">
                <a:latin typeface="Arial" panose="020B0604020202020204" pitchFamily="34" charset="0"/>
                <a:cs typeface="Arial" panose="020B0604020202020204" pitchFamily="34" charset="0"/>
              </a:rPr>
              <a:t>courses.</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Online courses.</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Classes </a:t>
            </a:r>
            <a:r>
              <a:rPr lang="en-US" sz="2000" dirty="0">
                <a:latin typeface="Arial" panose="020B0604020202020204" pitchFamily="34" charset="0"/>
                <a:cs typeface="Arial" panose="020B0604020202020204" pitchFamily="34" charset="0"/>
              </a:rPr>
              <a:t>in </a:t>
            </a:r>
            <a:r>
              <a:rPr lang="en-US" sz="2000" dirty="0" smtClean="0">
                <a:latin typeface="Arial" panose="020B0604020202020204" pitchFamily="34" charset="0"/>
                <a:cs typeface="Arial" panose="020B0604020202020204" pitchFamily="34" charset="0"/>
              </a:rPr>
              <a:t>Spanish.</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Summer camp.</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Certification preparation.</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GED/ESOL.</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Corporate Training.</a:t>
            </a:r>
            <a:endParaRPr lang="en-US" sz="20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885593014"/>
      </p:ext>
    </p:extLst>
  </p:cSld>
  <p:clrMapOvr>
    <a:masterClrMapping/>
  </p:clrMapOvr>
  <p:transition spd="slow" advTm="8210">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Bookstore</a:t>
            </a:r>
            <a:r>
              <a:rPr lang="en-US" dirty="0"/>
              <a:t/>
            </a:r>
            <a:br>
              <a:rPr lang="en-US" dirty="0"/>
            </a:br>
            <a:r>
              <a:rPr lang="en-US" dirty="0" smtClean="0"/>
              <a:t>Room 1122 Call 305-237-8953</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www.mdc.edu/online/resources/bookstore.aspx</a:t>
            </a:r>
            <a:endParaRPr lang="en-US" dirty="0" smtClean="0"/>
          </a:p>
          <a:p>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89212" y="2671373"/>
            <a:ext cx="6611938" cy="2702075"/>
          </a:xfrm>
          <a:prstGeom prst="rect">
            <a:avLst/>
          </a:prstGeom>
        </p:spPr>
      </p:pic>
    </p:spTree>
    <p:extLst>
      <p:ext uri="{BB962C8B-B14F-4D97-AF65-F5344CB8AC3E}">
        <p14:creationId xmlns:p14="http://schemas.microsoft.com/office/powerpoint/2010/main" val="2954829934"/>
      </p:ext>
    </p:extLst>
  </p:cSld>
  <p:clrMapOvr>
    <a:masterClrMapping/>
  </p:clrMapOvr>
  <p:transition spd="slow" advTm="8210">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Network Services &amp; Media Services</a:t>
            </a:r>
            <a:br>
              <a:rPr lang="en-US" dirty="0" smtClean="0"/>
            </a:br>
            <a:r>
              <a:rPr lang="en-US" dirty="0" smtClean="0"/>
              <a:t>Room 1108     Call 305-237-8929</a:t>
            </a:r>
            <a:br>
              <a:rPr lang="en-US" dirty="0" smtClean="0"/>
            </a:br>
            <a:endParaRPr lang="en-US" dirty="0"/>
          </a:p>
        </p:txBody>
      </p:sp>
      <p:sp>
        <p:nvSpPr>
          <p:cNvPr id="3" name="Content Placeholder 2"/>
          <p:cNvSpPr>
            <a:spLocks noGrp="1"/>
          </p:cNvSpPr>
          <p:nvPr>
            <p:ph idx="1"/>
          </p:nvPr>
        </p:nvSpPr>
        <p:spPr/>
        <p:txBody>
          <a:bodyPr/>
          <a:lstStyle/>
          <a:p>
            <a:r>
              <a:rPr lang="en-US" sz="2000" dirty="0">
                <a:latin typeface="Arial" panose="020B0604020202020204" pitchFamily="34" charset="0"/>
                <a:cs typeface="Arial" panose="020B0604020202020204" pitchFamily="34" charset="0"/>
              </a:rPr>
              <a:t>The department is responsible for all Media and Network Service needs at West Campus.</a:t>
            </a:r>
            <a:r>
              <a:rPr lang="en-US" dirty="0"/>
              <a:t> </a:t>
            </a:r>
            <a:endParaRPr lang="en-US" dirty="0" smtClean="0"/>
          </a:p>
          <a:p>
            <a:r>
              <a:rPr lang="en-US" dirty="0"/>
              <a:t>Request for classroom equipment and delivery is completed on a first-come first-serve basis</a:t>
            </a:r>
            <a:r>
              <a:rPr lang="en-US" dirty="0" smtClean="0"/>
              <a:t>.</a:t>
            </a:r>
          </a:p>
          <a:p>
            <a:r>
              <a:rPr lang="en-US" dirty="0">
                <a:hlinkClick r:id="rId2"/>
              </a:rPr>
              <a:t>https://</a:t>
            </a:r>
            <a:r>
              <a:rPr lang="en-US" dirty="0" smtClean="0">
                <a:hlinkClick r:id="rId2"/>
              </a:rPr>
              <a:t>www.mdc.edu/west/campus-information/campus-services-mediaservices.aspx</a:t>
            </a:r>
            <a:r>
              <a:rPr lang="en-US" dirty="0" smtClean="0"/>
              <a:t>  </a:t>
            </a:r>
            <a:endParaRPr lang="en-US" dirty="0"/>
          </a:p>
          <a:p>
            <a:endParaRPr lang="en-US" dirty="0"/>
          </a:p>
          <a:p>
            <a:endParaRPr lang="en-US" dirty="0"/>
          </a:p>
        </p:txBody>
      </p:sp>
    </p:spTree>
    <p:extLst>
      <p:ext uri="{BB962C8B-B14F-4D97-AF65-F5344CB8AC3E}">
        <p14:creationId xmlns:p14="http://schemas.microsoft.com/office/powerpoint/2010/main" val="2021111185"/>
      </p:ext>
    </p:extLst>
  </p:cSld>
  <p:clrMapOvr>
    <a:masterClrMapping/>
  </p:clrMapOvr>
  <p:transition spd="slow" advTm="8210">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smtClean="0">
                <a:hlinkClick r:id="rId2"/>
              </a:rPr>
              <a:t/>
            </a:r>
            <a:br>
              <a:rPr lang="en-US" sz="2000" dirty="0" smtClean="0">
                <a:hlinkClick r:id="rId2"/>
              </a:rPr>
            </a:br>
            <a:r>
              <a:rPr lang="en-US" sz="4000" dirty="0" smtClean="0">
                <a:solidFill>
                  <a:schemeClr val="tx1"/>
                </a:solidFill>
                <a:hlinkClick r:id="rId2"/>
              </a:rPr>
              <a:t>MDC College Directory</a:t>
            </a:r>
            <a:r>
              <a:rPr lang="en-US" u="sng" dirty="0" smtClean="0">
                <a:hlinkClick r:id="rId2"/>
              </a:rPr>
              <a:t/>
            </a:r>
            <a:br>
              <a:rPr lang="en-US" u="sng" dirty="0" smtClean="0">
                <a:hlinkClick r:id="rId2"/>
              </a:rPr>
            </a:br>
            <a:r>
              <a:rPr lang="en-US" sz="2000" dirty="0">
                <a:hlinkClick r:id="rId2"/>
              </a:rPr>
              <a:t/>
            </a:r>
            <a:br>
              <a:rPr lang="en-US" sz="2000" dirty="0">
                <a:hlinkClick r:id="rId2"/>
              </a:rPr>
            </a:br>
            <a:r>
              <a:rPr lang="en-US" sz="2000" dirty="0" smtClean="0">
                <a:hlinkClick r:id="rId2"/>
              </a:rPr>
              <a:t>https</a:t>
            </a:r>
            <a:r>
              <a:rPr lang="en-US" sz="2000" dirty="0">
                <a:hlinkClick r:id="rId2"/>
              </a:rPr>
              <a:t>://</a:t>
            </a:r>
            <a:r>
              <a:rPr lang="en-US" sz="2000" dirty="0" smtClean="0">
                <a:hlinkClick r:id="rId2"/>
              </a:rPr>
              <a:t>mdcwap.mdc.edu/PhoneDirectory/default.aspx</a:t>
            </a:r>
            <a:r>
              <a:rPr lang="en-US" sz="2000" dirty="0" smtClean="0"/>
              <a:t> </a:t>
            </a:r>
            <a:endParaRPr lang="en-US" sz="2000" dirty="0"/>
          </a:p>
        </p:txBody>
      </p:sp>
      <p:pic>
        <p:nvPicPr>
          <p:cNvPr id="3" name="Picture 2"/>
          <p:cNvPicPr>
            <a:picLocks noChangeAspect="1"/>
          </p:cNvPicPr>
          <p:nvPr/>
        </p:nvPicPr>
        <p:blipFill>
          <a:blip r:embed="rId3"/>
          <a:stretch>
            <a:fillRect/>
          </a:stretch>
        </p:blipFill>
        <p:spPr>
          <a:xfrm>
            <a:off x="2133600" y="2250830"/>
            <a:ext cx="8276492" cy="3959469"/>
          </a:xfrm>
          <a:prstGeom prst="rect">
            <a:avLst/>
          </a:prstGeom>
        </p:spPr>
      </p:pic>
    </p:spTree>
    <p:extLst>
      <p:ext uri="{BB962C8B-B14F-4D97-AF65-F5344CB8AC3E}">
        <p14:creationId xmlns:p14="http://schemas.microsoft.com/office/powerpoint/2010/main" val="4169771212"/>
      </p:ext>
    </p:extLst>
  </p:cSld>
  <p:clrMapOvr>
    <a:masterClrMapping/>
  </p:clrMapOvr>
  <p:transition spd="slow" advTm="8210">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Safety-Lost and </a:t>
            </a:r>
            <a:r>
              <a:rPr lang="en-US" dirty="0" smtClean="0"/>
              <a:t>Found</a:t>
            </a:r>
            <a:br>
              <a:rPr lang="en-US" dirty="0" smtClean="0"/>
            </a:br>
            <a:r>
              <a:rPr lang="en-US" dirty="0" smtClean="0"/>
              <a:t>Room </a:t>
            </a:r>
            <a:r>
              <a:rPr lang="en-US" dirty="0"/>
              <a:t>1101 </a:t>
            </a:r>
            <a:r>
              <a:rPr lang="en-US" dirty="0" smtClean="0"/>
              <a:t>		Call 305-237-8100</a:t>
            </a:r>
            <a:endParaRPr lang="en-US" dirty="0"/>
          </a:p>
        </p:txBody>
      </p:sp>
      <p:sp>
        <p:nvSpPr>
          <p:cNvPr id="3" name="Content Placeholder 2"/>
          <p:cNvSpPr>
            <a:spLocks noGrp="1"/>
          </p:cNvSpPr>
          <p:nvPr>
            <p:ph idx="1"/>
          </p:nvPr>
        </p:nvSpPr>
        <p:spPr/>
        <p:txBody>
          <a:bodyPr/>
          <a:lstStyle/>
          <a:p>
            <a:r>
              <a:rPr lang="en-US" sz="2000" dirty="0" smtClean="0">
                <a:latin typeface="Arial" panose="020B0604020202020204" pitchFamily="34" charset="0"/>
                <a:cs typeface="Arial" panose="020B0604020202020204" pitchFamily="34" charset="0"/>
              </a:rPr>
              <a:t>Public </a:t>
            </a:r>
            <a:r>
              <a:rPr lang="en-US" sz="2000" dirty="0">
                <a:latin typeface="Arial" panose="020B0604020202020204" pitchFamily="34" charset="0"/>
                <a:cs typeface="Arial" panose="020B0604020202020204" pitchFamily="34" charset="0"/>
              </a:rPr>
              <a:t>Safety is in charge of Lost and Found on </a:t>
            </a:r>
            <a:r>
              <a:rPr lang="en-US" sz="2000" dirty="0" smtClean="0">
                <a:latin typeface="Arial" panose="020B0604020202020204" pitchFamily="34" charset="0"/>
                <a:cs typeface="Arial" panose="020B0604020202020204" pitchFamily="34" charset="0"/>
              </a:rPr>
              <a:t>Campus.</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Parking issues.</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Following </a:t>
            </a:r>
            <a:r>
              <a:rPr lang="en-US" sz="2000" dirty="0">
                <a:latin typeface="Arial" panose="020B0604020202020204" pitchFamily="34" charset="0"/>
                <a:cs typeface="Arial" panose="020B0604020202020204" pitchFamily="34" charset="0"/>
              </a:rPr>
              <a:t>rules inside the </a:t>
            </a:r>
            <a:r>
              <a:rPr lang="en-US" sz="2000" dirty="0" smtClean="0">
                <a:latin typeface="Arial" panose="020B0604020202020204" pitchFamily="34" charset="0"/>
                <a:cs typeface="Arial" panose="020B0604020202020204" pitchFamily="34" charset="0"/>
              </a:rPr>
              <a:t>college.</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hlinkClick r:id="rId2"/>
              </a:rPr>
              <a:t>http</a:t>
            </a:r>
            <a:r>
              <a:rPr lang="en-US" sz="2000" dirty="0">
                <a:latin typeface="Arial" panose="020B0604020202020204" pitchFamily="34" charset="0"/>
                <a:cs typeface="Arial" panose="020B0604020202020204" pitchFamily="34" charset="0"/>
                <a:hlinkClick r:id="rId2"/>
              </a:rPr>
              <a:t>://</a:t>
            </a:r>
            <a:r>
              <a:rPr lang="en-US" sz="2000" dirty="0" smtClean="0">
                <a:latin typeface="Arial" panose="020B0604020202020204" pitchFamily="34" charset="0"/>
                <a:cs typeface="Arial" panose="020B0604020202020204" pitchFamily="34" charset="0"/>
                <a:hlinkClick r:id="rId2"/>
              </a:rPr>
              <a:t>www.mdc.edu/west/campus-information/directions.aspx</a:t>
            </a:r>
            <a:r>
              <a:rPr lang="en-US" sz="2000" dirty="0" smtClean="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4805291"/>
      </p:ext>
    </p:extLst>
  </p:cSld>
  <p:clrMapOvr>
    <a:masterClrMapping/>
  </p:clrMapOvr>
  <p:transition spd="slow" advTm="8210">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624110"/>
            <a:ext cx="8911687" cy="1280890"/>
          </a:xfrm>
        </p:spPr>
        <p:txBody>
          <a:bodyPr>
            <a:normAutofit fontScale="90000"/>
          </a:bodyPr>
          <a:lstStyle/>
          <a:p>
            <a:r>
              <a:rPr lang="en-US" dirty="0" smtClean="0"/>
              <a:t>New &amp; International </a:t>
            </a:r>
            <a:r>
              <a:rPr lang="en-US" dirty="0"/>
              <a:t>Student </a:t>
            </a:r>
            <a:r>
              <a:rPr lang="en-US" dirty="0" smtClean="0"/>
              <a:t>Center</a:t>
            </a:r>
            <a:br>
              <a:rPr lang="en-US" dirty="0" smtClean="0"/>
            </a:br>
            <a:r>
              <a:rPr lang="en-US" dirty="0" smtClean="0"/>
              <a:t>Room </a:t>
            </a:r>
            <a:r>
              <a:rPr lang="en-US" dirty="0"/>
              <a:t>2114 </a:t>
            </a:r>
            <a:r>
              <a:rPr lang="en-US" dirty="0" smtClean="0"/>
              <a:t>		Call 305-237-9000 </a:t>
            </a:r>
            <a:br>
              <a:rPr lang="en-US" dirty="0" smtClean="0"/>
            </a:br>
            <a:r>
              <a:rPr lang="en-US" dirty="0" smtClean="0"/>
              <a:t>Room 2114         Call 305-237-8993</a:t>
            </a:r>
            <a:r>
              <a:rPr lang="en-US" dirty="0"/>
              <a:t/>
            </a:r>
            <a:br>
              <a:rPr lang="en-US" dirty="0"/>
            </a:br>
            <a:endParaRPr lang="en-US" dirty="0"/>
          </a:p>
        </p:txBody>
      </p:sp>
      <p:sp>
        <p:nvSpPr>
          <p:cNvPr id="3" name="Content Placeholder 2"/>
          <p:cNvSpPr>
            <a:spLocks noGrp="1"/>
          </p:cNvSpPr>
          <p:nvPr>
            <p:ph idx="1"/>
          </p:nvPr>
        </p:nvSpPr>
        <p:spPr>
          <a:xfrm>
            <a:off x="2585499" y="2532185"/>
            <a:ext cx="8915400" cy="3777622"/>
          </a:xfrm>
        </p:spPr>
        <p:txBody>
          <a:bodyPr>
            <a:normAutofit/>
          </a:bodyPr>
          <a:lstStyle/>
          <a:p>
            <a:r>
              <a:rPr lang="en-US" sz="2000" dirty="0" smtClean="0">
                <a:latin typeface="Arial" panose="020B0604020202020204" pitchFamily="34" charset="0"/>
                <a:cs typeface="Arial" panose="020B0604020202020204" pitchFamily="34" charset="0"/>
              </a:rPr>
              <a:t>Helping </a:t>
            </a:r>
            <a:r>
              <a:rPr lang="en-US" sz="2000" dirty="0">
                <a:latin typeface="Arial" panose="020B0604020202020204" pitchFamily="34" charset="0"/>
                <a:cs typeface="Arial" panose="020B0604020202020204" pitchFamily="34" charset="0"/>
              </a:rPr>
              <a:t>new students including International Students with first hand information about the process of admissions and </a:t>
            </a:r>
            <a:r>
              <a:rPr lang="en-US" sz="2000" dirty="0" smtClean="0">
                <a:latin typeface="Arial" panose="020B0604020202020204" pitchFamily="34" charset="0"/>
                <a:cs typeface="Arial" panose="020B0604020202020204" pitchFamily="34" charset="0"/>
              </a:rPr>
              <a:t>registration.</a:t>
            </a:r>
          </a:p>
          <a:p>
            <a:r>
              <a:rPr lang="en-US" sz="2000" dirty="0">
                <a:latin typeface="Arial" panose="020B0604020202020204" pitchFamily="34" charset="0"/>
                <a:cs typeface="Arial" panose="020B0604020202020204" pitchFamily="34" charset="0"/>
                <a:hlinkClick r:id="rId2"/>
              </a:rPr>
              <a:t>http://</a:t>
            </a:r>
            <a:r>
              <a:rPr lang="en-US" sz="2000" dirty="0" smtClean="0">
                <a:latin typeface="Arial" panose="020B0604020202020204" pitchFamily="34" charset="0"/>
                <a:cs typeface="Arial" panose="020B0604020202020204" pitchFamily="34" charset="0"/>
                <a:hlinkClick r:id="rId2"/>
              </a:rPr>
              <a:t>www.mdc.edu/internationalstudents</a:t>
            </a:r>
            <a:r>
              <a:rPr lang="en-US" sz="2000" dirty="0" smtClean="0">
                <a:latin typeface="Arial" panose="020B0604020202020204" pitchFamily="34" charset="0"/>
                <a:cs typeface="Arial" panose="020B0604020202020204" pitchFamily="34" charset="0"/>
              </a:rPr>
              <a:t> </a:t>
            </a:r>
          </a:p>
          <a:p>
            <a:r>
              <a:rPr lang="en-US" sz="2000" dirty="0">
                <a:latin typeface="Arial" panose="020B0604020202020204" pitchFamily="34" charset="0"/>
                <a:cs typeface="Arial" panose="020B0604020202020204" pitchFamily="34" charset="0"/>
                <a:hlinkClick r:id="rId3"/>
              </a:rPr>
              <a:t>http://</a:t>
            </a:r>
            <a:r>
              <a:rPr lang="en-US" sz="2000" dirty="0" smtClean="0">
                <a:latin typeface="Arial" panose="020B0604020202020204" pitchFamily="34" charset="0"/>
                <a:cs typeface="Arial" panose="020B0604020202020204" pitchFamily="34" charset="0"/>
                <a:hlinkClick r:id="rId3"/>
              </a:rPr>
              <a:t>www.mdc.edu/internationalstudents/admission/default.aspx</a:t>
            </a:r>
            <a:r>
              <a:rPr lang="en-US" sz="2000" dirty="0" smtClean="0">
                <a:latin typeface="Arial" panose="020B0604020202020204" pitchFamily="34" charset="0"/>
                <a:cs typeface="Arial" panose="020B0604020202020204" pitchFamily="34" charset="0"/>
              </a:rPr>
              <a:t> </a:t>
            </a:r>
          </a:p>
          <a:p>
            <a:r>
              <a:rPr lang="en-US" sz="2000" dirty="0">
                <a:latin typeface="Arial" panose="020B0604020202020204" pitchFamily="34" charset="0"/>
                <a:cs typeface="Arial" panose="020B0604020202020204" pitchFamily="34" charset="0"/>
                <a:hlinkClick r:id="rId4"/>
              </a:rPr>
              <a:t>https://</a:t>
            </a:r>
            <a:r>
              <a:rPr lang="en-US" sz="2000" dirty="0" smtClean="0">
                <a:latin typeface="Arial" panose="020B0604020202020204" pitchFamily="34" charset="0"/>
                <a:cs typeface="Arial" panose="020B0604020202020204" pitchFamily="34" charset="0"/>
                <a:hlinkClick r:id="rId4"/>
              </a:rPr>
              <a:t>www.mdc.edu/kendall/student_new.asp</a:t>
            </a:r>
            <a:r>
              <a:rPr lang="en-US" sz="2000" dirty="0" smtClean="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4639814"/>
      </p:ext>
    </p:extLst>
  </p:cSld>
  <p:clrMapOvr>
    <a:masterClrMapping/>
  </p:clrMapOvr>
  <p:transition spd="slow" advTm="8210">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Admissions and Registration </a:t>
            </a:r>
            <a:r>
              <a:rPr lang="en-US" dirty="0" smtClean="0"/>
              <a:t/>
            </a:r>
            <a:br>
              <a:rPr lang="en-US" dirty="0" smtClean="0"/>
            </a:br>
            <a:r>
              <a:rPr lang="en-US" dirty="0" smtClean="0"/>
              <a:t>Room </a:t>
            </a:r>
            <a:r>
              <a:rPr lang="en-US" dirty="0"/>
              <a:t>2108 </a:t>
            </a:r>
            <a:r>
              <a:rPr lang="en-US" dirty="0" smtClean="0"/>
              <a:t>Call 305-237-8900</a:t>
            </a:r>
            <a:endParaRPr lang="en-US" dirty="0"/>
          </a:p>
        </p:txBody>
      </p:sp>
      <p:sp>
        <p:nvSpPr>
          <p:cNvPr id="3" name="Content Placeholder 2"/>
          <p:cNvSpPr>
            <a:spLocks noGrp="1"/>
          </p:cNvSpPr>
          <p:nvPr>
            <p:ph idx="1"/>
          </p:nvPr>
        </p:nvSpPr>
        <p:spPr/>
        <p:txBody>
          <a:bodyPr>
            <a:normAutofit/>
          </a:bodyPr>
          <a:lstStyle/>
          <a:p>
            <a:r>
              <a:rPr lang="en-US" sz="2000" dirty="0" smtClean="0">
                <a:latin typeface="Arial" panose="020B0604020202020204" pitchFamily="34" charset="0"/>
                <a:cs typeface="Arial" panose="020B0604020202020204" pitchFamily="34" charset="0"/>
                <a:hlinkClick r:id="rId2"/>
              </a:rPr>
              <a:t>http</a:t>
            </a:r>
            <a:r>
              <a:rPr lang="en-US" sz="2000" dirty="0">
                <a:latin typeface="Arial" panose="020B0604020202020204" pitchFamily="34" charset="0"/>
                <a:cs typeface="Arial" panose="020B0604020202020204" pitchFamily="34" charset="0"/>
                <a:hlinkClick r:id="rId2"/>
              </a:rPr>
              <a:t>://www.mdc.edu/admissions</a:t>
            </a:r>
            <a:r>
              <a:rPr lang="en-US" sz="2000" dirty="0" smtClean="0">
                <a:latin typeface="Arial" panose="020B0604020202020204" pitchFamily="34" charset="0"/>
                <a:cs typeface="Arial" panose="020B0604020202020204" pitchFamily="34" charset="0"/>
                <a:hlinkClick r:id="rId2"/>
              </a:rPr>
              <a:t>/</a:t>
            </a:r>
            <a:r>
              <a:rPr lang="en-US" sz="2000" dirty="0" smtClean="0">
                <a:latin typeface="Arial" panose="020B0604020202020204" pitchFamily="34" charset="0"/>
                <a:cs typeface="Arial" panose="020B0604020202020204" pitchFamily="34" charset="0"/>
              </a:rPr>
              <a:t> </a:t>
            </a:r>
          </a:p>
          <a:p>
            <a:r>
              <a:rPr lang="en-US" sz="2000" dirty="0" smtClean="0">
                <a:latin typeface="Arial" panose="020B0604020202020204" pitchFamily="34" charset="0"/>
                <a:cs typeface="Arial" panose="020B0604020202020204" pitchFamily="34" charset="0"/>
                <a:hlinkClick r:id="rId3"/>
              </a:rPr>
              <a:t>WestAdmissions@mdc.edu</a:t>
            </a:r>
            <a:r>
              <a:rPr lang="en-US" sz="2000" dirty="0" smtClean="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Readmissions </a:t>
            </a:r>
            <a:r>
              <a:rPr lang="en-US" sz="2000" dirty="0">
                <a:latin typeface="Arial" panose="020B0604020202020204" pitchFamily="34" charset="0"/>
                <a:cs typeface="Arial" panose="020B0604020202020204" pitchFamily="34" charset="0"/>
              </a:rPr>
              <a:t>after a year out of the college (not enrolled in classes</a:t>
            </a:r>
            <a:r>
              <a:rPr lang="en-US"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You have </a:t>
            </a:r>
            <a:r>
              <a:rPr lang="en-US" sz="2000" dirty="0">
                <a:latin typeface="Arial" panose="020B0604020202020204" pitchFamily="34" charset="0"/>
                <a:cs typeface="Arial" panose="020B0604020202020204" pitchFamily="34" charset="0"/>
              </a:rPr>
              <a:t>to update your contact information online before </a:t>
            </a:r>
            <a:r>
              <a:rPr lang="en-US" sz="2000" dirty="0" smtClean="0">
                <a:latin typeface="Arial" panose="020B0604020202020204" pitchFamily="34" charset="0"/>
                <a:cs typeface="Arial" panose="020B0604020202020204" pitchFamily="34" charset="0"/>
              </a:rPr>
              <a:t>readmission.</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You </a:t>
            </a:r>
            <a:r>
              <a:rPr lang="en-US" sz="2000" dirty="0">
                <a:latin typeface="Arial" panose="020B0604020202020204" pitchFamily="34" charset="0"/>
                <a:cs typeface="Arial" panose="020B0604020202020204" pitchFamily="34" charset="0"/>
              </a:rPr>
              <a:t>may apply online, but you will have to bring proof of Florida </a:t>
            </a:r>
            <a:r>
              <a:rPr lang="en-US" sz="2000" dirty="0" smtClean="0">
                <a:latin typeface="Arial" panose="020B0604020202020204" pitchFamily="34" charset="0"/>
                <a:cs typeface="Arial" panose="020B0604020202020204" pitchFamily="34" charset="0"/>
              </a:rPr>
              <a:t>Residency. </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in person go to: </a:t>
            </a:r>
            <a:r>
              <a:rPr lang="en-US" sz="2000" dirty="0">
                <a:latin typeface="Arial" panose="020B0604020202020204" pitchFamily="34" charset="0"/>
                <a:cs typeface="Arial" panose="020B0604020202020204" pitchFamily="34" charset="0"/>
                <a:hlinkClick r:id="rId4"/>
              </a:rPr>
              <a:t>http://www.mdc.edu/main/flresidency</a:t>
            </a:r>
            <a:r>
              <a:rPr lang="en-US" sz="2000" dirty="0" smtClean="0">
                <a:latin typeface="Arial" panose="020B0604020202020204" pitchFamily="34" charset="0"/>
                <a:cs typeface="Arial" panose="020B0604020202020204" pitchFamily="34" charset="0"/>
                <a:hlinkClick r:id="rId4"/>
              </a:rPr>
              <a:t>/</a:t>
            </a:r>
            <a:r>
              <a:rPr lang="en-US" sz="2000" dirty="0" smtClean="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Tuition and fees depend on your Florida Residency </a:t>
            </a:r>
            <a:r>
              <a:rPr lang="en-US" sz="2000" dirty="0" smtClean="0">
                <a:latin typeface="Arial" panose="020B0604020202020204" pitchFamily="34" charset="0"/>
                <a:cs typeface="Arial" panose="020B0604020202020204" pitchFamily="34" charset="0"/>
              </a:rPr>
              <a:t>status.</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hlinkClick r:id="rId5"/>
              </a:rPr>
              <a:t>http://</a:t>
            </a:r>
            <a:r>
              <a:rPr lang="en-US" sz="2000" dirty="0" smtClean="0">
                <a:latin typeface="Arial" panose="020B0604020202020204" pitchFamily="34" charset="0"/>
                <a:cs typeface="Arial" panose="020B0604020202020204" pitchFamily="34" charset="0"/>
                <a:hlinkClick r:id="rId5"/>
              </a:rPr>
              <a:t>www.mdc.edu/about/tuition.aspx</a:t>
            </a:r>
            <a:r>
              <a:rPr lang="en-US" sz="2000" dirty="0" smtClean="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5056307"/>
      </p:ext>
    </p:extLst>
  </p:cSld>
  <p:clrMapOvr>
    <a:masterClrMapping/>
  </p:clrMapOvr>
  <p:transition spd="slow" advTm="8210">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Advisement-General</a:t>
            </a:r>
            <a:br>
              <a:rPr lang="en-US" dirty="0" smtClean="0"/>
            </a:br>
            <a:r>
              <a:rPr lang="en-US" dirty="0" smtClean="0"/>
              <a:t>Room </a:t>
            </a:r>
            <a:r>
              <a:rPr lang="en-US" dirty="0"/>
              <a:t>2114 </a:t>
            </a:r>
            <a:r>
              <a:rPr lang="en-US" dirty="0" smtClean="0"/>
              <a:t>Call 305-237-8947</a:t>
            </a:r>
            <a:endParaRPr lang="en-US" dirty="0"/>
          </a:p>
        </p:txBody>
      </p:sp>
      <p:sp>
        <p:nvSpPr>
          <p:cNvPr id="3" name="Content Placeholder 2"/>
          <p:cNvSpPr>
            <a:spLocks noGrp="1"/>
          </p:cNvSpPr>
          <p:nvPr>
            <p:ph idx="1"/>
          </p:nvPr>
        </p:nvSpPr>
        <p:spPr/>
        <p:txBody>
          <a:bodyPr/>
          <a:lstStyle/>
          <a:p>
            <a:r>
              <a:rPr lang="en-US" sz="2000" dirty="0" smtClean="0">
                <a:latin typeface="Arial" panose="020B0604020202020204" pitchFamily="34" charset="0"/>
                <a:cs typeface="Arial" panose="020B0604020202020204" pitchFamily="34" charset="0"/>
                <a:hlinkClick r:id="rId2"/>
              </a:rPr>
              <a:t>http</a:t>
            </a:r>
            <a:r>
              <a:rPr lang="en-US" sz="2000" dirty="0">
                <a:latin typeface="Arial" panose="020B0604020202020204" pitchFamily="34" charset="0"/>
                <a:cs typeface="Arial" panose="020B0604020202020204" pitchFamily="34" charset="0"/>
                <a:hlinkClick r:id="rId2"/>
              </a:rPr>
              <a:t>://www.mdc.edu/main/advisement</a:t>
            </a:r>
            <a:r>
              <a:rPr lang="en-US" sz="2000" dirty="0" smtClean="0">
                <a:latin typeface="Arial" panose="020B0604020202020204" pitchFamily="34" charset="0"/>
                <a:cs typeface="Arial" panose="020B0604020202020204" pitchFamily="34" charset="0"/>
                <a:hlinkClick r:id="rId2"/>
              </a:rPr>
              <a:t>/</a:t>
            </a:r>
            <a:r>
              <a:rPr lang="en-US" sz="2000" dirty="0" smtClean="0">
                <a:latin typeface="Arial" panose="020B0604020202020204" pitchFamily="34" charset="0"/>
                <a:cs typeface="Arial" panose="020B0604020202020204" pitchFamily="34" charset="0"/>
              </a:rPr>
              <a:t> </a:t>
            </a:r>
          </a:p>
          <a:p>
            <a:r>
              <a:rPr lang="en-US" sz="2000" dirty="0" smtClean="0">
                <a:latin typeface="Arial" panose="020B0604020202020204" pitchFamily="34" charset="0"/>
                <a:cs typeface="Arial" panose="020B0604020202020204" pitchFamily="34" charset="0"/>
                <a:hlinkClick r:id="rId3"/>
              </a:rPr>
              <a:t>westadvisement@mdc.edu</a:t>
            </a:r>
            <a:r>
              <a:rPr lang="en-US" sz="2000" dirty="0" smtClean="0">
                <a:latin typeface="Arial" panose="020B0604020202020204" pitchFamily="34" charset="0"/>
                <a:cs typeface="Arial" panose="020B0604020202020204" pitchFamily="34" charset="0"/>
              </a:rPr>
              <a:t> </a:t>
            </a:r>
          </a:p>
          <a:p>
            <a:r>
              <a:rPr lang="en-US" sz="2000" dirty="0">
                <a:latin typeface="Arial" panose="020B0604020202020204" pitchFamily="34" charset="0"/>
                <a:cs typeface="Arial" panose="020B0604020202020204" pitchFamily="34" charset="0"/>
                <a:hlinkClick r:id="rId4"/>
              </a:rPr>
              <a:t>https://www.mdc.edu/about/contact</a:t>
            </a:r>
            <a:r>
              <a:rPr lang="en-US" sz="2000" dirty="0" smtClean="0">
                <a:latin typeface="Arial" panose="020B0604020202020204" pitchFamily="34" charset="0"/>
                <a:cs typeface="Arial" panose="020B0604020202020204" pitchFamily="34" charset="0"/>
                <a:hlinkClick r:id="rId4"/>
              </a:rPr>
              <a:t>/</a:t>
            </a:r>
            <a:r>
              <a:rPr lang="en-US" sz="2000" dirty="0" smtClean="0">
                <a:latin typeface="Arial" panose="020B0604020202020204" pitchFamily="34" charset="0"/>
                <a:cs typeface="Arial" panose="020B0604020202020204" pitchFamily="34" charset="0"/>
              </a:rPr>
              <a:t> live chat during working hours.</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advisement and career center helps students with their registration for regular classes once they have been admitted to the college.</a:t>
            </a:r>
          </a:p>
          <a:p>
            <a:r>
              <a:rPr lang="en-US" sz="2000" dirty="0" smtClean="0">
                <a:latin typeface="Arial" panose="020B0604020202020204" pitchFamily="34" charset="0"/>
                <a:cs typeface="Arial" panose="020B0604020202020204" pitchFamily="34" charset="0"/>
              </a:rPr>
              <a:t>Bring </a:t>
            </a:r>
            <a:r>
              <a:rPr lang="en-US" sz="2000" dirty="0">
                <a:latin typeface="Arial" panose="020B0604020202020204" pitchFamily="34" charset="0"/>
                <a:cs typeface="Arial" panose="020B0604020202020204" pitchFamily="34" charset="0"/>
              </a:rPr>
              <a:t>your individual questions and concerns to a general advisor. </a:t>
            </a:r>
          </a:p>
          <a:p>
            <a:r>
              <a:rPr lang="en-US" sz="2000" dirty="0" smtClean="0">
                <a:latin typeface="Arial" panose="020B0604020202020204" pitchFamily="34" charset="0"/>
                <a:cs typeface="Arial" panose="020B0604020202020204" pitchFamily="34" charset="0"/>
              </a:rPr>
              <a:t>If </a:t>
            </a:r>
            <a:r>
              <a:rPr lang="en-US" sz="2000" dirty="0">
                <a:latin typeface="Arial" panose="020B0604020202020204" pitchFamily="34" charset="0"/>
                <a:cs typeface="Arial" panose="020B0604020202020204" pitchFamily="34" charset="0"/>
              </a:rPr>
              <a:t>your are in need of English for Academic Purposes classes, you should go to the EAP Advisement to see an EAP Advisor in room </a:t>
            </a:r>
            <a:r>
              <a:rPr lang="en-US" sz="2000" dirty="0" smtClean="0">
                <a:latin typeface="Arial" panose="020B0604020202020204" pitchFamily="34" charset="0"/>
                <a:cs typeface="Arial" panose="020B0604020202020204" pitchFamily="34" charset="0"/>
              </a:rPr>
              <a:t>1218.</a:t>
            </a:r>
            <a:endParaRPr lang="en-US" sz="20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082602083"/>
      </p:ext>
    </p:extLst>
  </p:cSld>
  <p:clrMapOvr>
    <a:masterClrMapping/>
  </p:clrMapOvr>
  <p:transition spd="slow" advTm="8210">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a:t>
            </a:r>
            <a:r>
              <a:rPr lang="en-US" dirty="0" smtClean="0"/>
              <a:t>Aid</a:t>
            </a:r>
            <a:br>
              <a:rPr lang="en-US" dirty="0" smtClean="0"/>
            </a:br>
            <a:r>
              <a:rPr lang="en-US" dirty="0" smtClean="0"/>
              <a:t>Room </a:t>
            </a:r>
            <a:r>
              <a:rPr lang="en-US" dirty="0"/>
              <a:t>2108 </a:t>
            </a:r>
            <a:r>
              <a:rPr lang="en-US" dirty="0" smtClean="0"/>
              <a:t>Call 305-237-8941</a:t>
            </a:r>
            <a:endParaRPr lang="en-US" dirty="0"/>
          </a:p>
        </p:txBody>
      </p:sp>
      <p:sp>
        <p:nvSpPr>
          <p:cNvPr id="3" name="Content Placeholder 2"/>
          <p:cNvSpPr>
            <a:spLocks noGrp="1"/>
          </p:cNvSpPr>
          <p:nvPr>
            <p:ph idx="1"/>
          </p:nvPr>
        </p:nvSpPr>
        <p:spPr/>
        <p:txBody>
          <a:bodyPr>
            <a:normAutofit fontScale="92500" lnSpcReduction="20000"/>
          </a:bodyPr>
          <a:lstStyle/>
          <a:p>
            <a:r>
              <a:rPr lang="en-US" sz="2000" dirty="0" smtClean="0">
                <a:latin typeface="Arial" panose="020B0604020202020204" pitchFamily="34" charset="0"/>
                <a:cs typeface="Arial" panose="020B0604020202020204" pitchFamily="34" charset="0"/>
                <a:hlinkClick r:id="rId2"/>
              </a:rPr>
              <a:t>http</a:t>
            </a:r>
            <a:r>
              <a:rPr lang="en-US" sz="2000" dirty="0">
                <a:latin typeface="Arial" panose="020B0604020202020204" pitchFamily="34" charset="0"/>
                <a:cs typeface="Arial" panose="020B0604020202020204" pitchFamily="34" charset="0"/>
                <a:hlinkClick r:id="rId2"/>
              </a:rPr>
              <a:t>://www.mdc.edu/financialaid</a:t>
            </a:r>
            <a:r>
              <a:rPr lang="en-US" sz="2000" dirty="0" smtClean="0">
                <a:latin typeface="Arial" panose="020B0604020202020204" pitchFamily="34" charset="0"/>
                <a:cs typeface="Arial" panose="020B0604020202020204" pitchFamily="34" charset="0"/>
                <a:hlinkClick r:id="rId2"/>
              </a:rPr>
              <a:t>/</a:t>
            </a:r>
            <a:r>
              <a:rPr lang="en-US" sz="2000" dirty="0" smtClean="0">
                <a:latin typeface="Arial" panose="020B0604020202020204" pitchFamily="34" charset="0"/>
                <a:cs typeface="Arial" panose="020B0604020202020204" pitchFamily="34" charset="0"/>
              </a:rPr>
              <a:t> </a:t>
            </a:r>
          </a:p>
          <a:p>
            <a:r>
              <a:rPr lang="en-US" sz="2000" dirty="0">
                <a:latin typeface="Arial" panose="020B0604020202020204" pitchFamily="34" charset="0"/>
                <a:cs typeface="Arial" panose="020B0604020202020204" pitchFamily="34" charset="0"/>
                <a:hlinkClick r:id="rId3"/>
              </a:rPr>
              <a:t>https://mdc.financialaidtv.com</a:t>
            </a:r>
            <a:r>
              <a:rPr lang="en-US" sz="2000" dirty="0" smtClean="0">
                <a:latin typeface="Arial" panose="020B0604020202020204" pitchFamily="34" charset="0"/>
                <a:cs typeface="Arial" panose="020B0604020202020204" pitchFamily="34" charset="0"/>
                <a:hlinkClick r:id="rId3"/>
              </a:rPr>
              <a:t>/</a:t>
            </a:r>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hlinkClick r:id="rId4"/>
              </a:rPr>
              <a:t>westfinaid@mdc.edu</a:t>
            </a:r>
            <a:r>
              <a:rPr lang="en-US" sz="2000" dirty="0" smtClean="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Transfer students.</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Armed </a:t>
            </a:r>
            <a:r>
              <a:rPr lang="en-US" sz="2000" dirty="0">
                <a:latin typeface="Arial" panose="020B0604020202020204" pitchFamily="34" charset="0"/>
                <a:cs typeface="Arial" panose="020B0604020202020204" pitchFamily="34" charset="0"/>
              </a:rPr>
              <a:t>Services and </a:t>
            </a:r>
            <a:r>
              <a:rPr lang="en-US" sz="2000" dirty="0" smtClean="0">
                <a:latin typeface="Arial" panose="020B0604020202020204" pitchFamily="34" charset="0"/>
                <a:cs typeface="Arial" panose="020B0604020202020204" pitchFamily="34" charset="0"/>
              </a:rPr>
              <a:t>Veterans.</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Financial </a:t>
            </a:r>
            <a:r>
              <a:rPr lang="en-US" sz="2000" dirty="0">
                <a:latin typeface="Arial" panose="020B0604020202020204" pitchFamily="34" charset="0"/>
                <a:cs typeface="Arial" panose="020B0604020202020204" pitchFamily="34" charset="0"/>
              </a:rPr>
              <a:t>aid requirements and </a:t>
            </a:r>
            <a:r>
              <a:rPr lang="en-US" sz="2000" dirty="0" smtClean="0">
                <a:latin typeface="Arial" panose="020B0604020202020204" pitchFamily="34" charset="0"/>
                <a:cs typeface="Arial" panose="020B0604020202020204" pitchFamily="34" charset="0"/>
              </a:rPr>
              <a:t>obligations.</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Applying </a:t>
            </a:r>
            <a:r>
              <a:rPr lang="en-US" sz="2000" dirty="0">
                <a:latin typeface="Arial" panose="020B0604020202020204" pitchFamily="34" charset="0"/>
                <a:cs typeface="Arial" panose="020B0604020202020204" pitchFamily="34" charset="0"/>
              </a:rPr>
              <a:t>for </a:t>
            </a:r>
            <a:r>
              <a:rPr lang="en-US" sz="2000" dirty="0" smtClean="0">
                <a:latin typeface="Arial" panose="020B0604020202020204" pitchFamily="34" charset="0"/>
                <a:cs typeface="Arial" panose="020B0604020202020204" pitchFamily="34" charset="0"/>
              </a:rPr>
              <a:t>aid.</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Receiving aid.</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Scholarships.</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Workshops.</a:t>
            </a:r>
            <a:endParaRPr lang="en-US" sz="20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162037193"/>
      </p:ext>
    </p:extLst>
  </p:cSld>
  <p:clrMapOvr>
    <a:masterClrMapping/>
  </p:clrMapOvr>
  <p:transition spd="slow" advTm="8210">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7016" y="353652"/>
            <a:ext cx="8911687" cy="1565299"/>
          </a:xfrm>
        </p:spPr>
        <p:txBody>
          <a:bodyPr>
            <a:normAutofit/>
          </a:bodyPr>
          <a:lstStyle/>
          <a:p>
            <a:r>
              <a:rPr lang="en-US" dirty="0"/>
              <a:t>Testing </a:t>
            </a:r>
            <a:r>
              <a:rPr lang="en-US" dirty="0" smtClean="0"/>
              <a:t>Department</a:t>
            </a:r>
            <a:br>
              <a:rPr lang="en-US" dirty="0" smtClean="0"/>
            </a:br>
            <a:r>
              <a:rPr lang="en-US" dirty="0" smtClean="0"/>
              <a:t>Room </a:t>
            </a:r>
            <a:r>
              <a:rPr lang="en-US" dirty="0"/>
              <a:t>2110 </a:t>
            </a:r>
            <a:r>
              <a:rPr lang="en-US" dirty="0" smtClean="0"/>
              <a:t>Call 305-237-8979</a:t>
            </a:r>
            <a:endParaRPr lang="en-US" dirty="0"/>
          </a:p>
        </p:txBody>
      </p:sp>
      <p:sp>
        <p:nvSpPr>
          <p:cNvPr id="3" name="Content Placeholder 2"/>
          <p:cNvSpPr>
            <a:spLocks noGrp="1"/>
          </p:cNvSpPr>
          <p:nvPr>
            <p:ph idx="1"/>
          </p:nvPr>
        </p:nvSpPr>
        <p:spPr>
          <a:xfrm>
            <a:off x="2319581" y="1570893"/>
            <a:ext cx="8915400" cy="3777622"/>
          </a:xfrm>
        </p:spPr>
        <p:txBody>
          <a:bodyPr>
            <a:normAutofit fontScale="92500" lnSpcReduction="20000"/>
          </a:bodyPr>
          <a:lstStyle/>
          <a:p>
            <a:endParaRPr lang="en-US" dirty="0"/>
          </a:p>
          <a:p>
            <a:r>
              <a:rPr lang="en-US" sz="2000" dirty="0">
                <a:latin typeface="Arial" panose="020B0604020202020204" pitchFamily="34" charset="0"/>
                <a:cs typeface="Arial" panose="020B0604020202020204" pitchFamily="34" charset="0"/>
                <a:hlinkClick r:id="rId2"/>
              </a:rPr>
              <a:t>west_testing@mdc.edu </a:t>
            </a:r>
          </a:p>
          <a:p>
            <a:r>
              <a:rPr lang="en-US" sz="2000" dirty="0" smtClean="0">
                <a:latin typeface="Arial" panose="020B0604020202020204" pitchFamily="34" charset="0"/>
                <a:cs typeface="Arial" panose="020B0604020202020204" pitchFamily="34" charset="0"/>
                <a:hlinkClick r:id="rId2"/>
              </a:rPr>
              <a:t>http</a:t>
            </a:r>
            <a:r>
              <a:rPr lang="en-US" sz="2000" dirty="0">
                <a:latin typeface="Arial" panose="020B0604020202020204" pitchFamily="34" charset="0"/>
                <a:cs typeface="Arial" panose="020B0604020202020204" pitchFamily="34" charset="0"/>
                <a:hlinkClick r:id="rId2"/>
              </a:rPr>
              <a:t>://</a:t>
            </a:r>
            <a:r>
              <a:rPr lang="en-US" sz="2000" dirty="0" smtClean="0">
                <a:latin typeface="Arial" panose="020B0604020202020204" pitchFamily="34" charset="0"/>
                <a:cs typeface="Arial" panose="020B0604020202020204" pitchFamily="34" charset="0"/>
                <a:hlinkClick r:id="rId2"/>
              </a:rPr>
              <a:t>www.mdc.edu/main/testing/about/west.aspx</a:t>
            </a:r>
            <a:r>
              <a:rPr lang="en-US" sz="2000" dirty="0" smtClean="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To </a:t>
            </a:r>
            <a:r>
              <a:rPr lang="en-US" sz="2000" dirty="0">
                <a:latin typeface="Arial" panose="020B0604020202020204" pitchFamily="34" charset="0"/>
                <a:cs typeface="Arial" panose="020B0604020202020204" pitchFamily="34" charset="0"/>
              </a:rPr>
              <a:t>take the ACCUPLACER </a:t>
            </a:r>
            <a:r>
              <a:rPr lang="en-US" sz="2000" dirty="0" smtClean="0">
                <a:latin typeface="Arial" panose="020B0604020202020204" pitchFamily="34" charset="0"/>
                <a:cs typeface="Arial" panose="020B0604020202020204" pitchFamily="34" charset="0"/>
              </a:rPr>
              <a:t>test. </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CLEP.</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GED.</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PERT </a:t>
            </a:r>
            <a:r>
              <a:rPr lang="en-US" sz="2000" dirty="0">
                <a:latin typeface="Arial" panose="020B0604020202020204" pitchFamily="34" charset="0"/>
                <a:cs typeface="Arial" panose="020B0604020202020204" pitchFamily="34" charset="0"/>
              </a:rPr>
              <a:t>(valid for 2 </a:t>
            </a:r>
            <a:r>
              <a:rPr lang="en-US" sz="2000">
                <a:latin typeface="Arial" panose="020B0604020202020204" pitchFamily="34" charset="0"/>
                <a:cs typeface="Arial" panose="020B0604020202020204" pitchFamily="34" charset="0"/>
              </a:rPr>
              <a:t>years</a:t>
            </a:r>
            <a:r>
              <a:rPr lang="en-US" sz="200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Credit-by-Exam.</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Proctor </a:t>
            </a:r>
            <a:r>
              <a:rPr lang="en-US" sz="2000" dirty="0">
                <a:latin typeface="Arial" panose="020B0604020202020204" pitchFamily="34" charset="0"/>
                <a:cs typeface="Arial" panose="020B0604020202020204" pitchFamily="34" charset="0"/>
              </a:rPr>
              <a:t>Virtual College </a:t>
            </a:r>
            <a:r>
              <a:rPr lang="en-US" sz="2000" dirty="0" smtClean="0">
                <a:latin typeface="Arial" panose="020B0604020202020204" pitchFamily="34" charset="0"/>
                <a:cs typeface="Arial" panose="020B0604020202020204" pitchFamily="34" charset="0"/>
              </a:rPr>
              <a:t>classes.</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Visit</a:t>
            </a:r>
            <a:r>
              <a:rPr lang="en-US" sz="2000" dirty="0">
                <a:latin typeface="Arial" panose="020B0604020202020204" pitchFamily="34" charset="0"/>
                <a:cs typeface="Arial" panose="020B0604020202020204" pitchFamily="34" charset="0"/>
              </a:rPr>
              <a:t>, call or email us to learn more about the Testing </a:t>
            </a:r>
            <a:r>
              <a:rPr lang="en-US" sz="2000" dirty="0" smtClean="0">
                <a:latin typeface="Arial" panose="020B0604020202020204" pitchFamily="34" charset="0"/>
                <a:cs typeface="Arial" panose="020B0604020202020204" pitchFamily="34" charset="0"/>
              </a:rPr>
              <a:t>Department.</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9588048"/>
      </p:ext>
    </p:extLst>
  </p:cSld>
  <p:clrMapOvr>
    <a:masterClrMapping/>
  </p:clrMapOvr>
  <p:transition spd="slow" advTm="8210">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Bursar’s Office </a:t>
            </a:r>
            <a:r>
              <a:rPr lang="en-US" dirty="0" smtClean="0"/>
              <a:t/>
            </a:r>
            <a:br>
              <a:rPr lang="en-US" dirty="0" smtClean="0"/>
            </a:br>
            <a:r>
              <a:rPr lang="en-US" dirty="0" smtClean="0"/>
              <a:t>Room </a:t>
            </a:r>
            <a:r>
              <a:rPr lang="en-US" dirty="0"/>
              <a:t>2115 </a:t>
            </a:r>
            <a:r>
              <a:rPr lang="en-US" dirty="0" smtClean="0"/>
              <a:t>Call 305-237-8951</a:t>
            </a:r>
            <a:endParaRPr lang="en-US" dirty="0"/>
          </a:p>
        </p:txBody>
      </p:sp>
      <p:sp>
        <p:nvSpPr>
          <p:cNvPr id="3" name="Content Placeholder 2"/>
          <p:cNvSpPr>
            <a:spLocks noGrp="1"/>
          </p:cNvSpPr>
          <p:nvPr>
            <p:ph idx="1"/>
          </p:nvPr>
        </p:nvSpPr>
        <p:spPr/>
        <p:txBody>
          <a:bodyPr/>
          <a:lstStyle/>
          <a:p>
            <a:r>
              <a:rPr lang="en-US" dirty="0">
                <a:hlinkClick r:id="rId2"/>
              </a:rPr>
              <a:t>https://www.mdc.edu/costs</a:t>
            </a:r>
            <a:r>
              <a:rPr lang="en-US" dirty="0" smtClean="0">
                <a:hlinkClick r:id="rId2"/>
              </a:rPr>
              <a:t>/</a:t>
            </a:r>
            <a:r>
              <a:rPr lang="en-US" dirty="0" smtClean="0"/>
              <a:t> </a:t>
            </a:r>
          </a:p>
          <a:p>
            <a:r>
              <a:rPr lang="en-US" dirty="0" smtClean="0">
                <a:hlinkClick r:id="rId3"/>
              </a:rPr>
              <a:t>wbursars@mdc.edu</a:t>
            </a:r>
            <a:r>
              <a:rPr lang="en-US" dirty="0" smtClean="0"/>
              <a:t> </a:t>
            </a:r>
            <a:endParaRPr lang="en-US" dirty="0"/>
          </a:p>
          <a:p>
            <a:r>
              <a:rPr lang="en-US" sz="2000" dirty="0">
                <a:latin typeface="Arial" panose="020B0604020202020204" pitchFamily="34" charset="0"/>
                <a:cs typeface="Arial" panose="020B0604020202020204" pitchFamily="34" charset="0"/>
              </a:rPr>
              <a:t>To pay for your </a:t>
            </a:r>
            <a:r>
              <a:rPr lang="en-US" sz="2000" dirty="0" smtClean="0">
                <a:latin typeface="Arial" panose="020B0604020202020204" pitchFamily="34" charset="0"/>
                <a:cs typeface="Arial" panose="020B0604020202020204" pitchFamily="34" charset="0"/>
              </a:rPr>
              <a:t>classes.</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To </a:t>
            </a:r>
            <a:r>
              <a:rPr lang="en-US" sz="2000" dirty="0">
                <a:latin typeface="Arial" panose="020B0604020202020204" pitchFamily="34" charset="0"/>
                <a:cs typeface="Arial" panose="020B0604020202020204" pitchFamily="34" charset="0"/>
              </a:rPr>
              <a:t>pay fees not covered by financial </a:t>
            </a:r>
            <a:r>
              <a:rPr lang="en-US" sz="2000" dirty="0" smtClean="0">
                <a:latin typeface="Arial" panose="020B0604020202020204" pitchFamily="34" charset="0"/>
                <a:cs typeface="Arial" panose="020B0604020202020204" pitchFamily="34" charset="0"/>
              </a:rPr>
              <a:t>aid.</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To </a:t>
            </a:r>
            <a:r>
              <a:rPr lang="en-US" sz="2000" dirty="0">
                <a:latin typeface="Arial" panose="020B0604020202020204" pitchFamily="34" charset="0"/>
                <a:cs typeface="Arial" panose="020B0604020202020204" pitchFamily="34" charset="0"/>
              </a:rPr>
              <a:t>receive reimbursement </a:t>
            </a:r>
            <a:r>
              <a:rPr lang="en-US" sz="2000" dirty="0" smtClean="0">
                <a:latin typeface="Arial" panose="020B0604020202020204" pitchFamily="34" charset="0"/>
                <a:cs typeface="Arial" panose="020B0604020202020204" pitchFamily="34" charset="0"/>
              </a:rPr>
              <a:t>checks. </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Claim </a:t>
            </a:r>
            <a:r>
              <a:rPr lang="en-US" sz="2000" dirty="0">
                <a:latin typeface="Arial" panose="020B0604020202020204" pitchFamily="34" charset="0"/>
                <a:cs typeface="Arial" panose="020B0604020202020204" pitchFamily="34" charset="0"/>
              </a:rPr>
              <a:t>missing </a:t>
            </a:r>
            <a:r>
              <a:rPr lang="en-US" sz="2000" dirty="0" smtClean="0">
                <a:latin typeface="Arial" panose="020B0604020202020204" pitchFamily="34" charset="0"/>
                <a:cs typeface="Arial" panose="020B0604020202020204" pitchFamily="34" charset="0"/>
              </a:rPr>
              <a:t>checks.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2758373"/>
      </p:ext>
    </p:extLst>
  </p:cSld>
  <p:clrMapOvr>
    <a:masterClrMapping/>
  </p:clrMapOvr>
  <p:transition spd="slow" advTm="8210">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6022" y="224865"/>
            <a:ext cx="8911687" cy="1280890"/>
          </a:xfrm>
        </p:spPr>
        <p:txBody>
          <a:bodyPr/>
          <a:lstStyle/>
          <a:p>
            <a:r>
              <a:rPr lang="en-US" dirty="0" smtClean="0"/>
              <a:t>Access Services</a:t>
            </a:r>
            <a:br>
              <a:rPr lang="en-US" dirty="0" smtClean="0"/>
            </a:br>
            <a:r>
              <a:rPr lang="en-US" dirty="0" smtClean="0"/>
              <a:t>Room 2121-11 Call 305-237-4958</a:t>
            </a:r>
            <a:endParaRPr lang="en-US" dirty="0"/>
          </a:p>
        </p:txBody>
      </p:sp>
      <p:sp>
        <p:nvSpPr>
          <p:cNvPr id="3" name="Content Placeholder 2"/>
          <p:cNvSpPr>
            <a:spLocks noGrp="1"/>
          </p:cNvSpPr>
          <p:nvPr>
            <p:ph idx="1"/>
          </p:nvPr>
        </p:nvSpPr>
        <p:spPr>
          <a:xfrm>
            <a:off x="1378597" y="1389844"/>
            <a:ext cx="10180357" cy="5468155"/>
          </a:xfrm>
        </p:spPr>
        <p:txBody>
          <a:bodyPr>
            <a:noAutofit/>
          </a:bodyPr>
          <a:lstStyle/>
          <a:p>
            <a:r>
              <a:rPr lang="en-US" sz="2000" dirty="0">
                <a:latin typeface="Arial" panose="020B0604020202020204" pitchFamily="34" charset="0"/>
                <a:cs typeface="Arial" panose="020B0604020202020204" pitchFamily="34" charset="0"/>
                <a:hlinkClick r:id="rId2"/>
              </a:rPr>
              <a:t>http://</a:t>
            </a:r>
            <a:r>
              <a:rPr lang="en-US" sz="2000" dirty="0" smtClean="0">
                <a:latin typeface="Arial" panose="020B0604020202020204" pitchFamily="34" charset="0"/>
                <a:cs typeface="Arial" panose="020B0604020202020204" pitchFamily="34" charset="0"/>
                <a:hlinkClick r:id="rId2"/>
              </a:rPr>
              <a:t>www.mdc.edu/access/locations.aspx</a:t>
            </a:r>
            <a:endParaRPr lang="en-US" sz="2000" dirty="0" smtClean="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Assistance That Makes a Difference</a:t>
            </a:r>
          </a:p>
          <a:p>
            <a:r>
              <a:rPr lang="en-US" sz="2000" dirty="0">
                <a:latin typeface="Arial" panose="020B0604020202020204" pitchFamily="34" charset="0"/>
                <a:cs typeface="Arial" panose="020B0604020202020204" pitchFamily="34" charset="0"/>
              </a:rPr>
              <a:t>The College makes every reasonable effort to ensure equal access to educational opportunities and experiences for students with documented disabilities. These services can include:</a:t>
            </a:r>
          </a:p>
          <a:p>
            <a:r>
              <a:rPr lang="en-US" sz="2000" dirty="0">
                <a:latin typeface="Arial" panose="020B0604020202020204" pitchFamily="34" charset="0"/>
                <a:cs typeface="Arial" panose="020B0604020202020204" pitchFamily="34" charset="0"/>
              </a:rPr>
              <a:t>Sign language </a:t>
            </a:r>
            <a:r>
              <a:rPr lang="en-US" sz="2000" dirty="0" smtClean="0">
                <a:latin typeface="Arial" panose="020B0604020202020204" pitchFamily="34" charset="0"/>
                <a:cs typeface="Arial" panose="020B0604020202020204" pitchFamily="34" charset="0"/>
              </a:rPr>
              <a:t>interpreters.</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Adaptive or assistive </a:t>
            </a:r>
            <a:r>
              <a:rPr lang="en-US" sz="2000" dirty="0" smtClean="0">
                <a:latin typeface="Arial" panose="020B0604020202020204" pitchFamily="34" charset="0"/>
                <a:cs typeface="Arial" panose="020B0604020202020204" pitchFamily="34" charset="0"/>
              </a:rPr>
              <a:t>technology.</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Note </a:t>
            </a:r>
            <a:r>
              <a:rPr lang="en-US" sz="2000" dirty="0" smtClean="0">
                <a:latin typeface="Arial" panose="020B0604020202020204" pitchFamily="34" charset="0"/>
                <a:cs typeface="Arial" panose="020B0604020202020204" pitchFamily="34" charset="0"/>
              </a:rPr>
              <a:t>takers and more.</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ACCESS representatives can help eligible students identify and arrange for accommodations that ensure success.</a:t>
            </a:r>
          </a:p>
          <a:p>
            <a:r>
              <a:rPr lang="en-US" sz="2000" b="1" dirty="0">
                <a:latin typeface="Arial" panose="020B0604020202020204" pitchFamily="34" charset="0"/>
                <a:cs typeface="Arial" panose="020B0604020202020204" pitchFamily="34" charset="0"/>
              </a:rPr>
              <a:t>Academic Program Modifications and Exam Waivers</a:t>
            </a:r>
          </a:p>
          <a:p>
            <a:r>
              <a:rPr lang="en-US" sz="2000" dirty="0">
                <a:latin typeface="Arial" panose="020B0604020202020204" pitchFamily="34" charset="0"/>
                <a:cs typeface="Arial" panose="020B0604020202020204" pitchFamily="34" charset="0"/>
              </a:rPr>
              <a:t>Under certain circumstances, ACCESS can arrange for program modifications, course substitutions, and waivers for placement and exit exams, in accordance with the College's Manual of Procedures.</a:t>
            </a:r>
          </a:p>
          <a:p>
            <a:endParaRPr lang="en-US" sz="2000" dirty="0"/>
          </a:p>
        </p:txBody>
      </p:sp>
    </p:spTree>
    <p:extLst>
      <p:ext uri="{BB962C8B-B14F-4D97-AF65-F5344CB8AC3E}">
        <p14:creationId xmlns:p14="http://schemas.microsoft.com/office/powerpoint/2010/main" val="4094084481"/>
      </p:ext>
    </p:extLst>
  </p:cSld>
  <p:clrMapOvr>
    <a:masterClrMapping/>
  </p:clrMapOvr>
  <p:transition spd="slow" advTm="8210">
    <p:push dir="u"/>
  </p:transition>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217</TotalTime>
  <Words>811</Words>
  <Application>Microsoft Office PowerPoint</Application>
  <PresentationFormat>Widescreen</PresentationFormat>
  <Paragraphs>134</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Century Gothic</vt:lpstr>
      <vt:lpstr>Wingdings 3</vt:lpstr>
      <vt:lpstr>Wisp</vt:lpstr>
      <vt:lpstr>  Miami Dade College West Departments and their functions-Most departments are open the following hours: Monday – Thursday: 8:00 AM to 7:00 PM Friday: 8:00 AM to 4:30 PM www.mdc.edu/west </vt:lpstr>
      <vt:lpstr> MDC College Directory  https://mdcwap.mdc.edu/PhoneDirectory/default.aspx </vt:lpstr>
      <vt:lpstr>New &amp; International Student Center Room 2114   Call 305-237-9000  Room 2114         Call 305-237-8993 </vt:lpstr>
      <vt:lpstr>Admissions and Registration  Room 2108 Call 305-237-8900</vt:lpstr>
      <vt:lpstr>Advisement-General Room 2114 Call 305-237-8947</vt:lpstr>
      <vt:lpstr>Financial Aid Room 2108 Call 305-237-8941</vt:lpstr>
      <vt:lpstr>Testing Department Room 2110 Call 305-237-8979</vt:lpstr>
      <vt:lpstr>Bursar’s Office  Room 2115 Call 305-237-8951</vt:lpstr>
      <vt:lpstr>Access Services Room 2121-11 Call 305-237-4958</vt:lpstr>
      <vt:lpstr>Academic Affairs Room 1218 Call 305-237-8938</vt:lpstr>
      <vt:lpstr>EAP &amp; Academic Support Lab Room 2120-2121 Lab Open M-R 8 am-9 pm  Call 305-237-8986  </vt:lpstr>
      <vt:lpstr>Student Life  Room 1122-01 Call 305-237-8904</vt:lpstr>
      <vt:lpstr>iCED-Institute for Civic Engagement and Democracy Call 305-237-8960 </vt:lpstr>
      <vt:lpstr>Learning Resources-Library-Computer Courtyard M-R 8 am-9 pm Room 1124  Call 305-237-8508</vt:lpstr>
      <vt:lpstr>Dean of Students   Room 2109  Call 305-237-4917</vt:lpstr>
      <vt:lpstr>President’s Office Room 1104 Call 305-237-8902</vt:lpstr>
      <vt:lpstr>Community Education-School of Continuing Education &amp; Professional Development Room 1229  Call 305-237-8513   </vt:lpstr>
      <vt:lpstr>Bookstore Room 1122 Call 305-237-8953</vt:lpstr>
      <vt:lpstr>Network Services &amp; Media Services Room 1108     Call 305-237-8929 </vt:lpstr>
      <vt:lpstr>Public Safety-Lost and Found Room 1101   Call 305-237-8100</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Miami Dade College West Departments and their functions-Most departments are open the following hours: Monday –Thursday:8:00 AM to 7:00 PMFriday:8:00 AM to 4:30 PM www.mdc.edu/west</dc:title>
  <dc:creator>Administrator</dc:creator>
  <cp:lastModifiedBy>Administrator</cp:lastModifiedBy>
  <cp:revision>42</cp:revision>
  <dcterms:created xsi:type="dcterms:W3CDTF">2017-04-27T01:29:22Z</dcterms:created>
  <dcterms:modified xsi:type="dcterms:W3CDTF">2020-07-22T23:59:22Z</dcterms:modified>
</cp:coreProperties>
</file>