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1"/>
  </p:notesMasterIdLst>
  <p:sldIdLst>
    <p:sldId id="256" r:id="rId2"/>
    <p:sldId id="267" r:id="rId3"/>
    <p:sldId id="257" r:id="rId4"/>
    <p:sldId id="259" r:id="rId5"/>
    <p:sldId id="258" r:id="rId6"/>
    <p:sldId id="264" r:id="rId7"/>
    <p:sldId id="262" r:id="rId8"/>
    <p:sldId id="261" r:id="rId9"/>
    <p:sldId id="263" r:id="rId1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F99"/>
    <a:srgbClr val="FFFFCC"/>
    <a:srgbClr val="0000CC"/>
    <a:srgbClr val="FFFF66"/>
    <a:srgbClr val="800000"/>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093E6AF1-E4AF-447C-9B38-30A431DAA23F}" type="datetimeFigureOut">
              <a:rPr lang="en-US"/>
              <a:pPr>
                <a:defRPr/>
              </a:pPr>
              <a:t>7/20/2017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187DFB6-667B-4B5A-A3AD-FC13F61F07F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20A8A10-CAE6-4241-8DEA-F94E15C27975}"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extLst>
      <p:ext uri="{BB962C8B-B14F-4D97-AF65-F5344CB8AC3E}">
        <p14:creationId xmlns:p14="http://schemas.microsoft.com/office/powerpoint/2010/main" val="279756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1657349" y="3829878"/>
            <a:ext cx="6858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29088-0E3E-4ABA-A235-B1A8C6017B9E}" type="slidenum">
              <a:rPr lang="en-US" altLang="en-US"/>
              <a:pPr>
                <a:defRPr/>
              </a:pPr>
              <a:t>‹#›</a:t>
            </a:fld>
            <a:endParaRPr lang="en-US" altLang="en-US"/>
          </a:p>
        </p:txBody>
      </p:sp>
    </p:spTree>
    <p:extLst>
      <p:ext uri="{BB962C8B-B14F-4D97-AF65-F5344CB8AC3E}">
        <p14:creationId xmlns:p14="http://schemas.microsoft.com/office/powerpoint/2010/main" val="279282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ED25DC-82AB-47AA-9EE7-C66D7A7AF3C7}" type="slidenum">
              <a:rPr lang="en-US" altLang="en-US"/>
              <a:pPr>
                <a:defRPr/>
              </a:pPr>
              <a:t>‹#›</a:t>
            </a:fld>
            <a:endParaRPr lang="en-US" altLang="en-US"/>
          </a:p>
        </p:txBody>
      </p:sp>
    </p:spTree>
    <p:extLst>
      <p:ext uri="{BB962C8B-B14F-4D97-AF65-F5344CB8AC3E}">
        <p14:creationId xmlns:p14="http://schemas.microsoft.com/office/powerpoint/2010/main" val="365600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4603D3-4F2E-4126-A0AE-A9883033C2D9}" type="slidenum">
              <a:rPr lang="en-US" altLang="en-US"/>
              <a:pPr>
                <a:defRPr/>
              </a:pPr>
              <a:t>‹#›</a:t>
            </a:fld>
            <a:endParaRPr lang="en-US" altLang="en-US"/>
          </a:p>
        </p:txBody>
      </p:sp>
    </p:spTree>
    <p:extLst>
      <p:ext uri="{BB962C8B-B14F-4D97-AF65-F5344CB8AC3E}">
        <p14:creationId xmlns:p14="http://schemas.microsoft.com/office/powerpoint/2010/main" val="306166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33438"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a:effectLst/>
                <a:latin typeface="+mn-lt"/>
              </a:rPr>
              <a:t>“</a:t>
            </a:r>
          </a:p>
        </p:txBody>
      </p:sp>
      <p:sp>
        <p:nvSpPr>
          <p:cNvPr id="6" name="TextBox 5"/>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a:effectLst/>
                <a:latin typeface="+mn-lt"/>
              </a:rPr>
              <a:t>”</a:t>
            </a:r>
          </a:p>
        </p:txBody>
      </p:sp>
      <p:sp>
        <p:nvSpPr>
          <p:cNvPr id="2" name="Title 1"/>
          <p:cNvSpPr>
            <a:spLocks noGrp="1"/>
          </p:cNvSpPr>
          <p:nvPr>
            <p:ph type="title"/>
          </p:nvPr>
        </p:nvSpPr>
        <p:spPr>
          <a:xfrm>
            <a:off x="1084659" y="365125"/>
            <a:ext cx="6977064" cy="2992904"/>
          </a:xfrm>
        </p:spPr>
        <p:txBody>
          <a:bodyPr/>
          <a:lstStyle>
            <a:lvl1pPr>
              <a:defRPr sz="3300"/>
            </a:lvl1pPr>
          </a:lstStyle>
          <a:p>
            <a:r>
              <a:rPr lang="en-US"/>
              <a:t>Click to edit Master title style</a:t>
            </a:r>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8F3C3BE9-28F4-4A7C-BFED-1D3986D273B9}" type="slidenum">
              <a:rPr lang="en-US" altLang="en-US"/>
              <a:pPr>
                <a:defRPr/>
              </a:pPr>
              <a:t>‹#›</a:t>
            </a:fld>
            <a:endParaRPr lang="en-US" altLang="en-US"/>
          </a:p>
        </p:txBody>
      </p:sp>
    </p:spTree>
    <p:extLst>
      <p:ext uri="{BB962C8B-B14F-4D97-AF65-F5344CB8AC3E}">
        <p14:creationId xmlns:p14="http://schemas.microsoft.com/office/powerpoint/2010/main" val="746233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lstStyle>
            <a:lvl1pPr>
              <a:defRPr sz="4050"/>
            </a:lvl1pPr>
          </a:lstStyle>
          <a:p>
            <a:r>
              <a:rPr lang="en-US"/>
              <a:t>Click to edit Master title style</a:t>
            </a:r>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8EE05F-95BA-4016-8CFE-6833DAD3B6F3}" type="slidenum">
              <a:rPr lang="en-US" altLang="en-US"/>
              <a:pPr>
                <a:defRPr/>
              </a:pPr>
              <a:t>‹#›</a:t>
            </a:fld>
            <a:endParaRPr lang="en-US" altLang="en-US"/>
          </a:p>
        </p:txBody>
      </p:sp>
    </p:spTree>
    <p:extLst>
      <p:ext uri="{BB962C8B-B14F-4D97-AF65-F5344CB8AC3E}">
        <p14:creationId xmlns:p14="http://schemas.microsoft.com/office/powerpoint/2010/main" val="2797331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85825880-DE3B-494F-87FA-6096B8329138}" type="slidenum">
              <a:rPr lang="en-US" altLang="en-US"/>
              <a:pPr>
                <a:defRPr/>
              </a:pPr>
              <a:t>‹#›</a:t>
            </a:fld>
            <a:endParaRPr lang="en-US" altLang="en-US"/>
          </a:p>
        </p:txBody>
      </p:sp>
    </p:spTree>
    <p:extLst>
      <p:ext uri="{BB962C8B-B14F-4D97-AF65-F5344CB8AC3E}">
        <p14:creationId xmlns:p14="http://schemas.microsoft.com/office/powerpoint/2010/main" val="289094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2AF01003-BDA9-4C55-B29E-758BD79B320D}" type="slidenum">
              <a:rPr lang="en-US" altLang="en-US"/>
              <a:pPr>
                <a:defRPr/>
              </a:pPr>
              <a:t>‹#›</a:t>
            </a:fld>
            <a:endParaRPr lang="en-US" altLang="en-US"/>
          </a:p>
        </p:txBody>
      </p:sp>
    </p:spTree>
    <p:extLst>
      <p:ext uri="{BB962C8B-B14F-4D97-AF65-F5344CB8AC3E}">
        <p14:creationId xmlns:p14="http://schemas.microsoft.com/office/powerpoint/2010/main" val="112845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A148F6-211B-4803-A489-CD851EC33742}" type="slidenum">
              <a:rPr lang="en-US" altLang="en-US"/>
              <a:pPr>
                <a:defRPr/>
              </a:pPr>
              <a:t>‹#›</a:t>
            </a:fld>
            <a:endParaRPr lang="en-US" altLang="en-US"/>
          </a:p>
        </p:txBody>
      </p:sp>
    </p:spTree>
    <p:extLst>
      <p:ext uri="{BB962C8B-B14F-4D97-AF65-F5344CB8AC3E}">
        <p14:creationId xmlns:p14="http://schemas.microsoft.com/office/powerpoint/2010/main" val="4003712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6C0D6B-99A9-4513-BE73-1CB9CF9B86BC}" type="slidenum">
              <a:rPr lang="en-US" altLang="en-US"/>
              <a:pPr>
                <a:defRPr/>
              </a:pPr>
              <a:t>‹#›</a:t>
            </a:fld>
            <a:endParaRPr lang="en-US" altLang="en-US"/>
          </a:p>
        </p:txBody>
      </p:sp>
    </p:spTree>
    <p:extLst>
      <p:ext uri="{BB962C8B-B14F-4D97-AF65-F5344CB8AC3E}">
        <p14:creationId xmlns:p14="http://schemas.microsoft.com/office/powerpoint/2010/main" val="334436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51BA32-43B1-4CE7-B331-16194DAB839A}" type="slidenum">
              <a:rPr lang="en-US" altLang="en-US"/>
              <a:pPr>
                <a:defRPr/>
              </a:pPr>
              <a:t>‹#›</a:t>
            </a:fld>
            <a:endParaRPr lang="en-US" altLang="en-US"/>
          </a:p>
        </p:txBody>
      </p:sp>
    </p:spTree>
    <p:extLst>
      <p:ext uri="{BB962C8B-B14F-4D97-AF65-F5344CB8AC3E}">
        <p14:creationId xmlns:p14="http://schemas.microsoft.com/office/powerpoint/2010/main" val="301763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A60C8C-48C6-47EA-B2BE-2801637FF1AB}" type="slidenum">
              <a:rPr lang="en-US" altLang="en-US"/>
              <a:pPr>
                <a:defRPr/>
              </a:pPr>
              <a:t>‹#›</a:t>
            </a:fld>
            <a:endParaRPr lang="en-US" altLang="en-US"/>
          </a:p>
        </p:txBody>
      </p:sp>
    </p:spTree>
    <p:extLst>
      <p:ext uri="{BB962C8B-B14F-4D97-AF65-F5344CB8AC3E}">
        <p14:creationId xmlns:p14="http://schemas.microsoft.com/office/powerpoint/2010/main" val="141384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BEF0FF-CFC6-4C3A-B867-DE8982DF50E7}" type="slidenum">
              <a:rPr lang="en-US" altLang="en-US"/>
              <a:pPr>
                <a:defRPr/>
              </a:pPr>
              <a:t>‹#›</a:t>
            </a:fld>
            <a:endParaRPr lang="en-US" altLang="en-US"/>
          </a:p>
        </p:txBody>
      </p:sp>
    </p:spTree>
    <p:extLst>
      <p:ext uri="{BB962C8B-B14F-4D97-AF65-F5344CB8AC3E}">
        <p14:creationId xmlns:p14="http://schemas.microsoft.com/office/powerpoint/2010/main" val="23919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FA0F13-BB8D-4758-8183-779E2FCB539F}" type="slidenum">
              <a:rPr lang="en-US" altLang="en-US"/>
              <a:pPr>
                <a:defRPr/>
              </a:pPr>
              <a:t>‹#›</a:t>
            </a:fld>
            <a:endParaRPr lang="en-US" altLang="en-US"/>
          </a:p>
        </p:txBody>
      </p:sp>
    </p:spTree>
    <p:extLst>
      <p:ext uri="{BB962C8B-B14F-4D97-AF65-F5344CB8AC3E}">
        <p14:creationId xmlns:p14="http://schemas.microsoft.com/office/powerpoint/2010/main" val="371013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C55AEE-B670-4377-AFB6-C664E295F6B2}" type="slidenum">
              <a:rPr lang="en-US" altLang="en-US"/>
              <a:pPr>
                <a:defRPr/>
              </a:pPr>
              <a:t>‹#›</a:t>
            </a:fld>
            <a:endParaRPr lang="en-US" altLang="en-US"/>
          </a:p>
        </p:txBody>
      </p:sp>
    </p:spTree>
    <p:extLst>
      <p:ext uri="{BB962C8B-B14F-4D97-AF65-F5344CB8AC3E}">
        <p14:creationId xmlns:p14="http://schemas.microsoft.com/office/powerpoint/2010/main" val="58941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CD9591-E02B-44D1-9C96-E91E6958D48B}" type="slidenum">
              <a:rPr lang="en-US" altLang="en-US"/>
              <a:pPr>
                <a:defRPr/>
              </a:pPr>
              <a:t>‹#›</a:t>
            </a:fld>
            <a:endParaRPr lang="en-US" altLang="en-US"/>
          </a:p>
        </p:txBody>
      </p:sp>
    </p:spTree>
    <p:extLst>
      <p:ext uri="{BB962C8B-B14F-4D97-AF65-F5344CB8AC3E}">
        <p14:creationId xmlns:p14="http://schemas.microsoft.com/office/powerpoint/2010/main" val="177813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09EF7C-296A-4326-BACE-E75C2AE0EBD8}" type="slidenum">
              <a:rPr lang="en-US" altLang="en-US"/>
              <a:pPr>
                <a:defRPr/>
              </a:pPr>
              <a:t>‹#›</a:t>
            </a:fld>
            <a:endParaRPr lang="en-US" altLang="en-US"/>
          </a:p>
        </p:txBody>
      </p:sp>
    </p:spTree>
    <p:extLst>
      <p:ext uri="{BB962C8B-B14F-4D97-AF65-F5344CB8AC3E}">
        <p14:creationId xmlns:p14="http://schemas.microsoft.com/office/powerpoint/2010/main" val="419344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4E9837-D689-4D0F-A5D6-0C9A4EE14A32}" type="slidenum">
              <a:rPr lang="en-US" altLang="en-US"/>
              <a:pPr>
                <a:defRPr/>
              </a:pPr>
              <a:t>‹#›</a:t>
            </a:fld>
            <a:endParaRPr lang="en-US" altLang="en-US"/>
          </a:p>
        </p:txBody>
      </p:sp>
    </p:spTree>
    <p:extLst>
      <p:ext uri="{BB962C8B-B14F-4D97-AF65-F5344CB8AC3E}">
        <p14:creationId xmlns:p14="http://schemas.microsoft.com/office/powerpoint/2010/main" val="13182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9788" y="1825625"/>
            <a:ext cx="76755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fld id="{15DB8B50-7805-45BD-85F1-5411AA18EE9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91" r:id="rId12"/>
    <p:sldLayoutId id="2147483786" r:id="rId13"/>
    <p:sldLayoutId id="2147483787" r:id="rId14"/>
    <p:sldLayoutId id="2147483788" r:id="rId15"/>
    <p:sldLayoutId id="2147483789" r:id="rId16"/>
    <p:sldLayoutId id="2147483790" r:id="rId17"/>
  </p:sldLayoutIdLst>
  <p:txStyles>
    <p:title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eapsupportlab.weebly.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76200" y="84138"/>
            <a:ext cx="9067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2800" b="1">
                <a:solidFill>
                  <a:schemeClr val="tx1">
                    <a:lumMod val="85000"/>
                  </a:schemeClr>
                </a:solidFill>
                <a:latin typeface="Arial" panose="020B0604020202020204" pitchFamily="34" charset="0"/>
              </a:rPr>
              <a:t>Miami Dade College, West Campus </a:t>
            </a:r>
          </a:p>
          <a:p>
            <a:pPr algn="ctr" eaLnBrk="1" hangingPunct="1"/>
            <a:r>
              <a:rPr lang="en-US" altLang="en-US" sz="2800" b="1" i="1">
                <a:solidFill>
                  <a:srgbClr val="FFFFCC"/>
                </a:solidFill>
                <a:latin typeface="Arial" panose="020B0604020202020204" pitchFamily="34" charset="0"/>
              </a:rPr>
              <a:t>EAP Speech Online Instructions for Using</a:t>
            </a:r>
          </a:p>
          <a:p>
            <a:pPr algn="ctr" eaLnBrk="1" hangingPunct="1"/>
            <a:r>
              <a:rPr lang="en-US" altLang="en-US" sz="3600" b="1" i="1">
                <a:solidFill>
                  <a:srgbClr val="FFFFCC"/>
                </a:solidFill>
                <a:latin typeface="Arial" panose="020B0604020202020204" pitchFamily="34" charset="0"/>
              </a:rPr>
              <a:t>Rosetta Stone: Tell Me More</a:t>
            </a:r>
            <a:endParaRPr lang="en-US" altLang="en-US" sz="3600" b="1">
              <a:solidFill>
                <a:srgbClr val="FFFFCC"/>
              </a:solidFill>
              <a:latin typeface="Arial" panose="020B0604020202020204" pitchFamily="34" charset="0"/>
            </a:endParaRPr>
          </a:p>
        </p:txBody>
      </p:sp>
      <p:sp>
        <p:nvSpPr>
          <p:cNvPr id="4099" name="TextBox 3"/>
          <p:cNvSpPr txBox="1">
            <a:spLocks noChangeArrowheads="1"/>
          </p:cNvSpPr>
          <p:nvPr/>
        </p:nvSpPr>
        <p:spPr bwMode="auto">
          <a:xfrm>
            <a:off x="6278563" y="6391275"/>
            <a:ext cx="3216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sz="1600" b="1">
                <a:solidFill>
                  <a:srgbClr val="FFFF99"/>
                </a:solidFill>
                <a:latin typeface="Arial" panose="020B0604020202020204" pitchFamily="34" charset="0"/>
              </a:rPr>
              <a:t>westeap@mdc.edu</a:t>
            </a:r>
          </a:p>
        </p:txBody>
      </p:sp>
      <p:pic>
        <p:nvPicPr>
          <p:cNvPr id="8" name="Picture 7"/>
          <p:cNvPicPr>
            <a:picLocks noChangeAspect="1"/>
          </p:cNvPicPr>
          <p:nvPr/>
        </p:nvPicPr>
        <p:blipFill>
          <a:blip r:embed="rId4"/>
          <a:stretch>
            <a:fillRect/>
          </a:stretch>
        </p:blipFill>
        <p:spPr>
          <a:xfrm>
            <a:off x="152400" y="5809907"/>
            <a:ext cx="1987230" cy="903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8475" y="1771650"/>
            <a:ext cx="52419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
          <p:cNvSpPr>
            <a:spLocks noChangeArrowheads="1"/>
          </p:cNvSpPr>
          <p:nvPr/>
        </p:nvSpPr>
        <p:spPr bwMode="auto">
          <a:xfrm>
            <a:off x="2334698" y="4814725"/>
            <a:ext cx="5029200" cy="15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107000"/>
              </a:lnSpc>
              <a:spcAft>
                <a:spcPts val="800"/>
              </a:spcAft>
            </a:pPr>
            <a:r>
              <a:rPr lang="en-US" altLang="en-US" b="1" i="1">
                <a:latin typeface="Arial" panose="020B0604020202020204" pitchFamily="34" charset="0"/>
              </a:rPr>
              <a:t>Students may not exceed 5 lab hours per day, unless approval from the lab manager is obtained. You may visit our website at </a:t>
            </a:r>
            <a:r>
              <a:rPr lang="en-US" altLang="en-US" b="1" i="1">
                <a:latin typeface="Arial" panose="020B0604020202020204" pitchFamily="34" charset="0"/>
                <a:hlinkClick r:id="rId6"/>
              </a:rPr>
              <a:t>http://eapsupportlab.weebly.com</a:t>
            </a:r>
            <a:r>
              <a:rPr lang="en-US" altLang="en-US" b="1" i="1">
                <a:latin typeface="Arial" panose="020B0604020202020204" pitchFamily="34" charset="0"/>
              </a:rPr>
              <a:t> for online information.</a:t>
            </a:r>
          </a:p>
        </p:txBody>
      </p:sp>
      <p:sp>
        <p:nvSpPr>
          <p:cNvPr id="4105" name="Rectangle 2"/>
          <p:cNvSpPr>
            <a:spLocks noChangeArrowheads="1"/>
          </p:cNvSpPr>
          <p:nvPr/>
        </p:nvSpPr>
        <p:spPr bwMode="auto">
          <a:xfrm>
            <a:off x="-76200" y="2530475"/>
            <a:ext cx="1914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b="1">
                <a:solidFill>
                  <a:srgbClr val="FFFF00"/>
                </a:solidFill>
                <a:latin typeface="Arial" panose="020B0604020202020204" pitchFamily="34" charset="0"/>
              </a:rPr>
              <a:t>EAP Lab</a:t>
            </a:r>
          </a:p>
          <a:p>
            <a:pPr algn="ctr" eaLnBrk="1" hangingPunct="1"/>
            <a:r>
              <a:rPr lang="en-US" altLang="en-US" b="1">
                <a:solidFill>
                  <a:srgbClr val="FFFF00"/>
                </a:solidFill>
                <a:latin typeface="Arial" panose="020B0604020202020204" pitchFamily="34" charset="0"/>
              </a:rPr>
              <a:t>Room 2120</a:t>
            </a:r>
          </a:p>
          <a:p>
            <a:pPr algn="ctr" eaLnBrk="1" hangingPunct="1"/>
            <a:r>
              <a:rPr lang="en-US" altLang="en-US" b="1">
                <a:solidFill>
                  <a:srgbClr val="FFFF00"/>
                </a:solidFill>
                <a:latin typeface="Arial" panose="020B0604020202020204" pitchFamily="34" charset="0"/>
              </a:rPr>
              <a:t>(305) 237-8948</a:t>
            </a:r>
          </a:p>
        </p:txBody>
      </p:sp>
      <p:sp>
        <p:nvSpPr>
          <p:cNvPr id="4106" name="Rectangle 4"/>
          <p:cNvSpPr>
            <a:spLocks noChangeArrowheads="1"/>
          </p:cNvSpPr>
          <p:nvPr/>
        </p:nvSpPr>
        <p:spPr bwMode="auto">
          <a:xfrm>
            <a:off x="6934200" y="2392363"/>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b="1">
                <a:solidFill>
                  <a:srgbClr val="FFFF00"/>
                </a:solidFill>
                <a:latin typeface="Arial" panose="020B0604020202020204" pitchFamily="34" charset="0"/>
              </a:rPr>
              <a:t>Academic Support Lab</a:t>
            </a:r>
          </a:p>
          <a:p>
            <a:pPr algn="ctr" eaLnBrk="1" hangingPunct="1"/>
            <a:r>
              <a:rPr lang="en-US" altLang="en-US" b="1">
                <a:solidFill>
                  <a:srgbClr val="FFFF00"/>
                </a:solidFill>
                <a:latin typeface="Arial" panose="020B0604020202020204" pitchFamily="34" charset="0"/>
              </a:rPr>
              <a:t>Room 2121</a:t>
            </a:r>
          </a:p>
          <a:p>
            <a:pPr algn="ctr" eaLnBrk="1" hangingPunct="1"/>
            <a:r>
              <a:rPr lang="en-US" altLang="en-US" b="1">
                <a:solidFill>
                  <a:srgbClr val="FFFF00"/>
                </a:solidFill>
                <a:latin typeface="Arial" panose="020B0604020202020204" pitchFamily="34" charset="0"/>
              </a:rPr>
              <a:t>(305) 237-8986</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2"/>
                                        </p:tgtEl>
                                        <p:attrNameLst>
                                          <p:attrName>style.visibility</p:attrName>
                                        </p:attrNameLst>
                                      </p:cBhvr>
                                      <p:to>
                                        <p:strVal val="visible"/>
                                      </p:to>
                                    </p:set>
                                    <p:anim calcmode="lin" valueType="num">
                                      <p:cBhvr>
                                        <p:cTn id="7" dur="500" fill="hold"/>
                                        <p:tgtEl>
                                          <p:spTgt spid="2062"/>
                                        </p:tgtEl>
                                        <p:attrNameLst>
                                          <p:attrName>ppt_w</p:attrName>
                                        </p:attrNameLst>
                                      </p:cBhvr>
                                      <p:tavLst>
                                        <p:tav tm="0">
                                          <p:val>
                                            <p:fltVal val="0"/>
                                          </p:val>
                                        </p:tav>
                                        <p:tav tm="100000">
                                          <p:val>
                                            <p:strVal val="#ppt_w"/>
                                          </p:val>
                                        </p:tav>
                                      </p:tavLst>
                                    </p:anim>
                                    <p:anim calcmode="lin" valueType="num">
                                      <p:cBhvr>
                                        <p:cTn id="8" dur="500" fill="hold"/>
                                        <p:tgtEl>
                                          <p:spTgt spid="20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763" y="0"/>
            <a:ext cx="9139237" cy="1143000"/>
          </a:xfrm>
        </p:spPr>
        <p:txBody>
          <a:bodyPr wrap="square" numCol="1" anchorCtr="0" compatLnSpc="1">
            <a:prstTxWarp prst="textNoShape">
              <a:avLst/>
            </a:prstTxWarp>
          </a:bodyPr>
          <a:lstStyle/>
          <a:p>
            <a:pPr eaLnBrk="1" hangingPunct="1"/>
            <a:r>
              <a:rPr lang="en-US" altLang="en-US" b="1">
                <a:solidFill>
                  <a:srgbClr val="FFFFCC"/>
                </a:solidFill>
              </a:rPr>
              <a:t>Academic Support Lab</a:t>
            </a:r>
          </a:p>
        </p:txBody>
      </p:sp>
      <p:sp>
        <p:nvSpPr>
          <p:cNvPr id="4099" name="Content Placeholder 2"/>
          <p:cNvSpPr>
            <a:spLocks noGrp="1"/>
          </p:cNvSpPr>
          <p:nvPr>
            <p:ph idx="1"/>
          </p:nvPr>
        </p:nvSpPr>
        <p:spPr>
          <a:xfrm>
            <a:off x="457200" y="1143000"/>
            <a:ext cx="8229600" cy="5334000"/>
          </a:xfrm>
        </p:spPr>
        <p:txBody>
          <a:bodyPr/>
          <a:lstStyle/>
          <a:p>
            <a:pPr marL="0" indent="0" algn="ctr" defTabSz="457207" eaLnBrk="1" fontAlgn="auto" hangingPunct="1">
              <a:spcAft>
                <a:spcPts val="0"/>
              </a:spcAft>
              <a:buClr>
                <a:schemeClr val="bg2">
                  <a:lumMod val="40000"/>
                  <a:lumOff val="60000"/>
                </a:schemeClr>
              </a:buClr>
              <a:buFontTx/>
              <a:buNone/>
              <a:defRPr/>
            </a:pPr>
            <a:r>
              <a:rPr lang="en-US" altLang="en-US" sz="2800">
                <a:solidFill>
                  <a:srgbClr val="FFFFCC"/>
                </a:solidFill>
              </a:rPr>
              <a:t>Building 2, Room 2121</a:t>
            </a:r>
          </a:p>
          <a:p>
            <a:pPr marL="0" indent="0" algn="ctr" defTabSz="457207" eaLnBrk="1" fontAlgn="auto" hangingPunct="1">
              <a:spcAft>
                <a:spcPts val="0"/>
              </a:spcAft>
              <a:buClr>
                <a:schemeClr val="bg2">
                  <a:lumMod val="40000"/>
                  <a:lumOff val="60000"/>
                </a:schemeClr>
              </a:buClr>
              <a:buFontTx/>
              <a:buNone/>
              <a:defRPr/>
            </a:pPr>
            <a:endParaRPr lang="en-US" altLang="en-US" sz="2800" b="1">
              <a:solidFill>
                <a:srgbClr val="FFFFCC"/>
              </a:solidFill>
            </a:endParaRPr>
          </a:p>
          <a:p>
            <a:pPr marL="0" indent="0" algn="ctr" defTabSz="457207" eaLnBrk="1" fontAlgn="auto" hangingPunct="1">
              <a:spcAft>
                <a:spcPts val="0"/>
              </a:spcAft>
              <a:buClr>
                <a:schemeClr val="bg2">
                  <a:lumMod val="40000"/>
                  <a:lumOff val="60000"/>
                </a:schemeClr>
              </a:buClr>
              <a:buFontTx/>
              <a:buNone/>
              <a:defRPr/>
            </a:pPr>
            <a:r>
              <a:rPr lang="en-US" altLang="en-US" sz="2800" b="1" u="sng">
                <a:solidFill>
                  <a:srgbClr val="FFFFCC"/>
                </a:solidFill>
              </a:rPr>
              <a:t>Hours of Operation</a:t>
            </a:r>
          </a:p>
          <a:p>
            <a:pPr marL="0" indent="0" algn="ctr" defTabSz="457207" eaLnBrk="1" fontAlgn="auto" hangingPunct="1">
              <a:spcAft>
                <a:spcPts val="0"/>
              </a:spcAft>
              <a:buClr>
                <a:schemeClr val="bg2">
                  <a:lumMod val="40000"/>
                  <a:lumOff val="60000"/>
                </a:schemeClr>
              </a:buClr>
              <a:buFontTx/>
              <a:buNone/>
              <a:defRPr/>
            </a:pPr>
            <a:r>
              <a:rPr lang="en-US" altLang="en-US" sz="2800" b="1">
                <a:solidFill>
                  <a:srgbClr val="FFFFCC"/>
                </a:solidFill>
              </a:rPr>
              <a:t>Monday ― Thursday</a:t>
            </a:r>
            <a:r>
              <a:rPr lang="en-US" altLang="en-US" sz="2800">
                <a:solidFill>
                  <a:srgbClr val="FFFFCC"/>
                </a:solidFill>
              </a:rPr>
              <a:t>  </a:t>
            </a:r>
            <a:r>
              <a:rPr lang="en-US" altLang="en-US" sz="2800" b="1">
                <a:solidFill>
                  <a:srgbClr val="FFFFCC"/>
                </a:solidFill>
              </a:rPr>
              <a:t>|</a:t>
            </a:r>
            <a:r>
              <a:rPr lang="en-US" altLang="en-US" sz="2800">
                <a:solidFill>
                  <a:srgbClr val="FFFFCC"/>
                </a:solidFill>
              </a:rPr>
              <a:t> 8:00 am – 9:00 pm</a:t>
            </a:r>
          </a:p>
          <a:p>
            <a:pPr marL="0" indent="0" algn="ctr" defTabSz="457207" eaLnBrk="1" fontAlgn="auto" hangingPunct="1">
              <a:spcAft>
                <a:spcPts val="0"/>
              </a:spcAft>
              <a:buClr>
                <a:schemeClr val="bg2">
                  <a:lumMod val="40000"/>
                  <a:lumOff val="60000"/>
                </a:schemeClr>
              </a:buClr>
              <a:buFontTx/>
              <a:buNone/>
              <a:defRPr/>
            </a:pPr>
            <a:r>
              <a:rPr lang="en-US" altLang="en-US" sz="2800" b="1">
                <a:solidFill>
                  <a:srgbClr val="FFFFCC"/>
                </a:solidFill>
              </a:rPr>
              <a:t>Friday</a:t>
            </a:r>
            <a:r>
              <a:rPr lang="en-US" altLang="en-US" sz="2800">
                <a:solidFill>
                  <a:srgbClr val="FFFFCC"/>
                </a:solidFill>
              </a:rPr>
              <a:t>  </a:t>
            </a:r>
            <a:r>
              <a:rPr lang="en-US" altLang="en-US" sz="2800" b="1">
                <a:solidFill>
                  <a:srgbClr val="FFFFCC"/>
                </a:solidFill>
              </a:rPr>
              <a:t>|</a:t>
            </a:r>
            <a:r>
              <a:rPr lang="en-US" altLang="en-US" sz="2800">
                <a:solidFill>
                  <a:srgbClr val="FFFFCC"/>
                </a:solidFill>
              </a:rPr>
              <a:t> 8:00 am – 4:30 pm</a:t>
            </a:r>
          </a:p>
          <a:p>
            <a:pPr marL="0" indent="0" algn="ctr" defTabSz="457207" eaLnBrk="1" fontAlgn="auto" hangingPunct="1">
              <a:spcAft>
                <a:spcPts val="0"/>
              </a:spcAft>
              <a:buClr>
                <a:schemeClr val="bg2">
                  <a:lumMod val="40000"/>
                  <a:lumOff val="60000"/>
                </a:schemeClr>
              </a:buClr>
              <a:buFontTx/>
              <a:buNone/>
              <a:defRPr/>
            </a:pPr>
            <a:r>
              <a:rPr lang="en-US" altLang="en-US" sz="2800" b="1">
                <a:solidFill>
                  <a:srgbClr val="FFFFCC"/>
                </a:solidFill>
              </a:rPr>
              <a:t>Saturday</a:t>
            </a:r>
            <a:r>
              <a:rPr lang="en-US" altLang="en-US" sz="2800">
                <a:solidFill>
                  <a:srgbClr val="FFFFCC"/>
                </a:solidFill>
              </a:rPr>
              <a:t>  </a:t>
            </a:r>
            <a:r>
              <a:rPr lang="en-US" altLang="en-US" sz="2800" b="1">
                <a:solidFill>
                  <a:srgbClr val="FFFFCC"/>
                </a:solidFill>
              </a:rPr>
              <a:t>|</a:t>
            </a:r>
            <a:r>
              <a:rPr lang="en-US" altLang="en-US" sz="2800">
                <a:solidFill>
                  <a:srgbClr val="FFFFCC"/>
                </a:solidFill>
              </a:rPr>
              <a:t> 9:00 am – 2:00 pm</a:t>
            </a:r>
          </a:p>
          <a:p>
            <a:pPr marL="0" indent="0" algn="ctr" defTabSz="457207" eaLnBrk="1" fontAlgn="auto" hangingPunct="1">
              <a:spcAft>
                <a:spcPts val="0"/>
              </a:spcAft>
              <a:buClr>
                <a:schemeClr val="bg2">
                  <a:lumMod val="40000"/>
                  <a:lumOff val="60000"/>
                </a:schemeClr>
              </a:buClr>
              <a:buFontTx/>
              <a:buNone/>
              <a:defRPr/>
            </a:pPr>
            <a:endParaRPr lang="en-US" altLang="en-US" sz="2800" b="1">
              <a:solidFill>
                <a:srgbClr val="FFFFCC"/>
              </a:solidFill>
            </a:endParaRPr>
          </a:p>
          <a:p>
            <a:pPr marL="0" indent="0" algn="ctr" defTabSz="457207" eaLnBrk="1" fontAlgn="auto" hangingPunct="1">
              <a:spcAft>
                <a:spcPts val="0"/>
              </a:spcAft>
              <a:buClr>
                <a:schemeClr val="bg2">
                  <a:lumMod val="40000"/>
                  <a:lumOff val="60000"/>
                </a:schemeClr>
              </a:buClr>
              <a:buFontTx/>
              <a:buNone/>
              <a:defRPr/>
            </a:pPr>
            <a:r>
              <a:rPr lang="en-US" altLang="en-US" sz="2800" b="1" u="sng">
                <a:solidFill>
                  <a:srgbClr val="FFFFCC"/>
                </a:solidFill>
              </a:rPr>
              <a:t>Contacts</a:t>
            </a:r>
          </a:p>
          <a:p>
            <a:pPr marL="0" indent="0" algn="ctr" defTabSz="457207" eaLnBrk="1" fontAlgn="auto" hangingPunct="1">
              <a:spcAft>
                <a:spcPts val="0"/>
              </a:spcAft>
              <a:buClr>
                <a:schemeClr val="bg2">
                  <a:lumMod val="40000"/>
                  <a:lumOff val="60000"/>
                </a:schemeClr>
              </a:buClr>
              <a:buFontTx/>
              <a:buNone/>
              <a:defRPr/>
            </a:pPr>
            <a:r>
              <a:rPr lang="en-US" altLang="en-US" sz="2800">
                <a:solidFill>
                  <a:srgbClr val="FFFFCC"/>
                </a:solidFill>
              </a:rPr>
              <a:t>(305)237-8948</a:t>
            </a:r>
          </a:p>
          <a:p>
            <a:pPr marL="0" indent="0" algn="ctr" defTabSz="457207" eaLnBrk="1" fontAlgn="auto" hangingPunct="1">
              <a:spcAft>
                <a:spcPts val="0"/>
              </a:spcAft>
              <a:buClr>
                <a:schemeClr val="bg2">
                  <a:lumMod val="40000"/>
                  <a:lumOff val="60000"/>
                </a:schemeClr>
              </a:buClr>
              <a:buFont typeface="Wingdings 3" charset="2"/>
              <a:buNone/>
              <a:defRPr/>
            </a:pPr>
            <a:r>
              <a:rPr lang="en-US" altLang="en-US" sz="2800">
                <a:solidFill>
                  <a:srgbClr val="FFFFCC"/>
                </a:solidFill>
              </a:rPr>
              <a:t>(305)237-8986</a:t>
            </a:r>
          </a:p>
          <a:p>
            <a:pPr marL="0" indent="0" algn="ctr" defTabSz="457207" eaLnBrk="1" fontAlgn="auto" hangingPunct="1">
              <a:spcAft>
                <a:spcPts val="0"/>
              </a:spcAft>
              <a:buClr>
                <a:schemeClr val="bg2">
                  <a:lumMod val="40000"/>
                  <a:lumOff val="60000"/>
                </a:schemeClr>
              </a:buClr>
              <a:buFontTx/>
              <a:buNone/>
              <a:defRPr/>
            </a:pPr>
            <a:r>
              <a:rPr lang="en-US" altLang="en-US" sz="2800">
                <a:solidFill>
                  <a:srgbClr val="FFFFCC"/>
                </a:solidFill>
              </a:rPr>
              <a:t>westeap@mdc.edu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9050" y="53975"/>
            <a:ext cx="9144000" cy="785813"/>
          </a:xfrm>
          <a:prstGeom prst="rect">
            <a:avLst/>
          </a:prstGeom>
        </p:spPr>
        <p:txBody>
          <a:bodyPr anchor="ctr">
            <a:normAutofit/>
          </a:bodyPr>
          <a:lstStyle/>
          <a:p>
            <a:pPr defTabSz="685800">
              <a:lnSpc>
                <a:spcPct val="90000"/>
              </a:lnSpc>
              <a:defRPr/>
            </a:pPr>
            <a:r>
              <a:rPr lang="en-US" altLang="en-US" sz="3200" b="1">
                <a:solidFill>
                  <a:srgbClr val="FFFFCC"/>
                </a:solidFill>
                <a:latin typeface="+mj-lt"/>
                <a:ea typeface="+mj-ea"/>
                <a:cs typeface="+mj-cs"/>
              </a:rPr>
              <a:t>Instructions for Working in Your Speech Lab Course</a:t>
            </a:r>
          </a:p>
        </p:txBody>
      </p:sp>
      <p:sp>
        <p:nvSpPr>
          <p:cNvPr id="3077" name="Rectangle 5"/>
          <p:cNvSpPr>
            <a:spLocks noChangeArrowheads="1"/>
          </p:cNvSpPr>
          <p:nvPr/>
        </p:nvSpPr>
        <p:spPr bwMode="auto">
          <a:xfrm>
            <a:off x="76200" y="685800"/>
            <a:ext cx="9086850" cy="4438138"/>
          </a:xfrm>
          <a:prstGeom prst="rect">
            <a:avLst/>
          </a:prstGeom>
          <a:noFill/>
          <a:ln w="9525">
            <a:noFill/>
            <a:miter lim="800000"/>
            <a:headEnd/>
            <a:tailEnd/>
          </a:ln>
        </p:spPr>
        <p:txBody>
          <a:bodyPr anchor="t">
            <a:spAutoFit/>
          </a:bodyPr>
          <a:lstStyle/>
          <a:p>
            <a:pPr marL="342900" indent="-342900" eaLnBrk="1" fontAlgn="auto" hangingPunct="1">
              <a:spcBef>
                <a:spcPts val="0"/>
              </a:spcBef>
              <a:spcAft>
                <a:spcPts val="0"/>
              </a:spcAft>
              <a:defRPr/>
            </a:pPr>
            <a:r>
              <a:rPr lang="en-US">
                <a:latin typeface="Verdana" pitchFamily="34" charset="0"/>
              </a:rPr>
              <a:t>	 ALL STUDENTS MUST BRING RECEIPTS TO THE LAB TO GET 	REGISTERED BEFORE STARTING ACTIVITIES AND HOURS</a:t>
            </a:r>
          </a:p>
          <a:p>
            <a:pPr marL="342900" indent="-342900" eaLnBrk="1" fontAlgn="auto" hangingPunct="1">
              <a:spcBef>
                <a:spcPts val="0"/>
              </a:spcBef>
              <a:spcAft>
                <a:spcPts val="0"/>
              </a:spcAft>
              <a:defRPr/>
            </a:pPr>
            <a:r>
              <a:rPr lang="en-US" sz="1600">
                <a:latin typeface="Verdana" pitchFamily="34" charset="0"/>
              </a:rPr>
              <a:t>1. 		Purchase the access through the Campus Bookstore </a:t>
            </a:r>
          </a:p>
          <a:p>
            <a:pPr marL="342900" indent="-342900" eaLnBrk="1" fontAlgn="auto" hangingPunct="1">
              <a:spcBef>
                <a:spcPts val="0"/>
              </a:spcBef>
              <a:spcAft>
                <a:spcPts val="0"/>
              </a:spcAft>
              <a:defRPr/>
            </a:pPr>
            <a:r>
              <a:rPr lang="en-US" sz="1600">
                <a:latin typeface="Verdana" pitchFamily="34" charset="0"/>
              </a:rPr>
              <a:t>2. 		Take Your Receipt to the front desk so that a Lab staff member may register your access</a:t>
            </a:r>
          </a:p>
          <a:p>
            <a:pPr marL="342900" indent="-342900" eaLnBrk="1" fontAlgn="auto" hangingPunct="1">
              <a:lnSpc>
                <a:spcPct val="145000"/>
              </a:lnSpc>
              <a:spcBef>
                <a:spcPts val="0"/>
              </a:spcBef>
              <a:spcAft>
                <a:spcPts val="0"/>
              </a:spcAft>
              <a:defRPr/>
            </a:pPr>
            <a:r>
              <a:rPr lang="en-US" sz="1600">
                <a:latin typeface="Verdana" pitchFamily="34" charset="0"/>
              </a:rPr>
              <a:t>3.  	Obtain user name and password via email  within 24 hours</a:t>
            </a:r>
          </a:p>
          <a:p>
            <a:pPr marL="342900" indent="-342900" eaLnBrk="1" fontAlgn="auto" hangingPunct="1">
              <a:lnSpc>
                <a:spcPct val="145000"/>
              </a:lnSpc>
              <a:spcBef>
                <a:spcPts val="0"/>
              </a:spcBef>
              <a:spcAft>
                <a:spcPts val="0"/>
              </a:spcAft>
              <a:defRPr/>
            </a:pPr>
            <a:r>
              <a:rPr lang="en-US" sz="1600">
                <a:latin typeface="Verdana" pitchFamily="34" charset="0"/>
              </a:rPr>
              <a:t>4.  	Open a browser of choice (Internet Explorer, Google Chrome, or Mozilla Firefox).</a:t>
            </a:r>
          </a:p>
          <a:p>
            <a:pPr eaLnBrk="1" fontAlgn="auto" hangingPunct="1">
              <a:lnSpc>
                <a:spcPct val="145000"/>
              </a:lnSpc>
              <a:spcBef>
                <a:spcPts val="0"/>
              </a:spcBef>
              <a:spcAft>
                <a:spcPts val="0"/>
              </a:spcAft>
              <a:defRPr/>
            </a:pPr>
            <a:r>
              <a:rPr lang="en-US" sz="1600">
                <a:latin typeface="Verdana" pitchFamily="34" charset="0"/>
              </a:rPr>
              <a:t>	Type in the navigation bar the following </a:t>
            </a:r>
            <a:r>
              <a:rPr lang="en-US" sz="1600" err="1">
                <a:latin typeface="Verdana" pitchFamily="34" charset="0"/>
              </a:rPr>
              <a:t>url</a:t>
            </a:r>
            <a:r>
              <a:rPr lang="en-US" sz="1600">
                <a:latin typeface="Verdana" pitchFamily="34" charset="0"/>
              </a:rPr>
              <a:t> address: 			 	</a:t>
            </a:r>
            <a:r>
              <a:rPr lang="en-US" sz="1600">
                <a:solidFill>
                  <a:srgbClr val="FFFF00"/>
                </a:solidFill>
                <a:latin typeface="Verdana" pitchFamily="34" charset="0"/>
              </a:rPr>
              <a:t>admin.tellmemorecampus.com</a:t>
            </a:r>
          </a:p>
          <a:p>
            <a:pPr marL="457200" indent="-457200" eaLnBrk="1" fontAlgn="auto" hangingPunct="1">
              <a:lnSpc>
                <a:spcPct val="145000"/>
              </a:lnSpc>
              <a:spcBef>
                <a:spcPts val="0"/>
              </a:spcBef>
              <a:spcAft>
                <a:spcPts val="0"/>
              </a:spcAft>
              <a:buFontTx/>
              <a:buAutoNum type="arabicPeriod" startAt="3"/>
              <a:defRPr/>
            </a:pPr>
            <a:r>
              <a:rPr lang="en-US" sz="1600">
                <a:latin typeface="Verdana" pitchFamily="34" charset="0"/>
              </a:rPr>
              <a:t>Enter your new </a:t>
            </a:r>
            <a:r>
              <a:rPr lang="en-US" sz="1600" i="1">
                <a:latin typeface="Verdana" pitchFamily="34" charset="0"/>
              </a:rPr>
              <a:t>Tell Me More </a:t>
            </a:r>
            <a:r>
              <a:rPr lang="en-US" sz="1600">
                <a:latin typeface="Verdana" pitchFamily="34" charset="0"/>
              </a:rPr>
              <a:t>username and password. </a:t>
            </a:r>
          </a:p>
          <a:p>
            <a:pPr marL="457200" indent="-457200" eaLnBrk="1" fontAlgn="auto" hangingPunct="1">
              <a:lnSpc>
                <a:spcPct val="145000"/>
              </a:lnSpc>
              <a:spcBef>
                <a:spcPts val="0"/>
              </a:spcBef>
              <a:spcAft>
                <a:spcPts val="0"/>
              </a:spcAft>
              <a:buFontTx/>
              <a:buAutoNum type="arabicPeriod" startAt="3"/>
              <a:defRPr/>
            </a:pPr>
            <a:r>
              <a:rPr lang="en-US" sz="1600">
                <a:latin typeface="Verdana" pitchFamily="34" charset="0"/>
              </a:rPr>
              <a:t>If you forget your username or password, please review the email or see the lab staff for assistance.</a:t>
            </a:r>
          </a:p>
          <a:p>
            <a:pPr marL="342900" indent="-342900" eaLnBrk="1" fontAlgn="auto" hangingPunct="1">
              <a:spcBef>
                <a:spcPts val="0"/>
              </a:spcBef>
              <a:spcAft>
                <a:spcPts val="0"/>
              </a:spcAft>
              <a:defRPr/>
            </a:pPr>
            <a:endParaRPr lang="en-US">
              <a:solidFill>
                <a:srgbClr val="0000CC"/>
              </a:solidFill>
              <a:latin typeface="Verdana" pitchFamily="34" charset="0"/>
            </a:endParaRPr>
          </a:p>
          <a:p>
            <a:pPr marL="342900" indent="-342900" eaLnBrk="1" fontAlgn="auto" hangingPunct="1">
              <a:spcBef>
                <a:spcPts val="0"/>
              </a:spcBef>
              <a:spcAft>
                <a:spcPts val="0"/>
              </a:spcAft>
              <a:defRPr/>
            </a:pPr>
            <a:r>
              <a:rPr lang="en-US">
                <a:latin typeface="Verdana" pitchFamily="34"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085426"/>
            <a:ext cx="2667000" cy="23590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0"/>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a:solidFill>
                  <a:schemeClr val="tx1"/>
                </a:solidFill>
                <a:latin typeface="Corbel" panose="020B0503020204020204" pitchFamily="34" charset="0"/>
              </a:defRPr>
            </a:lvl1pPr>
            <a:lvl2pPr marL="742950" indent="-285750" defTabSz="685800">
              <a:defRPr>
                <a:solidFill>
                  <a:schemeClr val="tx1"/>
                </a:solidFill>
                <a:latin typeface="Corbel" panose="020B0503020204020204" pitchFamily="34" charset="0"/>
              </a:defRPr>
            </a:lvl2pPr>
            <a:lvl3pPr marL="1143000" indent="-228600" defTabSz="685800">
              <a:defRPr>
                <a:solidFill>
                  <a:schemeClr val="tx1"/>
                </a:solidFill>
                <a:latin typeface="Corbel" panose="020B0503020204020204" pitchFamily="34" charset="0"/>
              </a:defRPr>
            </a:lvl3pPr>
            <a:lvl4pPr marL="1600200" indent="-228600" defTabSz="685800">
              <a:defRPr>
                <a:solidFill>
                  <a:schemeClr val="tx1"/>
                </a:solidFill>
                <a:latin typeface="Corbel" panose="020B0503020204020204" pitchFamily="34" charset="0"/>
              </a:defRPr>
            </a:lvl4pPr>
            <a:lvl5pPr marL="2057400" indent="-228600" defTabSz="685800">
              <a:defRPr>
                <a:solidFill>
                  <a:schemeClr val="tx1"/>
                </a:solidFill>
                <a:latin typeface="Corbel" panose="020B0503020204020204" pitchFamily="34" charset="0"/>
              </a:defRPr>
            </a:lvl5pPr>
            <a:lvl6pPr marL="2514600" indent="-228600" defTabSz="685800" eaLnBrk="0" fontAlgn="base" hangingPunct="0">
              <a:spcBef>
                <a:spcPct val="0"/>
              </a:spcBef>
              <a:spcAft>
                <a:spcPct val="0"/>
              </a:spcAft>
              <a:defRPr>
                <a:solidFill>
                  <a:schemeClr val="tx1"/>
                </a:solidFill>
                <a:latin typeface="Corbel" panose="020B0503020204020204" pitchFamily="34" charset="0"/>
              </a:defRPr>
            </a:lvl6pPr>
            <a:lvl7pPr marL="2971800" indent="-228600" defTabSz="685800" eaLnBrk="0" fontAlgn="base" hangingPunct="0">
              <a:spcBef>
                <a:spcPct val="0"/>
              </a:spcBef>
              <a:spcAft>
                <a:spcPct val="0"/>
              </a:spcAft>
              <a:defRPr>
                <a:solidFill>
                  <a:schemeClr val="tx1"/>
                </a:solidFill>
                <a:latin typeface="Corbel" panose="020B0503020204020204" pitchFamily="34" charset="0"/>
              </a:defRPr>
            </a:lvl7pPr>
            <a:lvl8pPr marL="3429000" indent="-228600" defTabSz="685800" eaLnBrk="0" fontAlgn="base" hangingPunct="0">
              <a:spcBef>
                <a:spcPct val="0"/>
              </a:spcBef>
              <a:spcAft>
                <a:spcPct val="0"/>
              </a:spcAft>
              <a:defRPr>
                <a:solidFill>
                  <a:schemeClr val="tx1"/>
                </a:solidFill>
                <a:latin typeface="Corbel" panose="020B0503020204020204" pitchFamily="34" charset="0"/>
              </a:defRPr>
            </a:lvl8pPr>
            <a:lvl9pPr marL="3886200" indent="-228600" defTabSz="685800" eaLnBrk="0" fontAlgn="base" hangingPunct="0">
              <a:spcBef>
                <a:spcPct val="0"/>
              </a:spcBef>
              <a:spcAft>
                <a:spcPct val="0"/>
              </a:spcAft>
              <a:defRPr>
                <a:solidFill>
                  <a:schemeClr val="tx1"/>
                </a:solidFill>
                <a:latin typeface="Corbel" panose="020B0503020204020204" pitchFamily="34" charset="0"/>
              </a:defRPr>
            </a:lvl9pPr>
          </a:lstStyle>
          <a:p>
            <a:pPr>
              <a:lnSpc>
                <a:spcPct val="90000"/>
              </a:lnSpc>
            </a:pPr>
            <a:r>
              <a:rPr lang="en-US" altLang="en-US" sz="4400" b="1">
                <a:solidFill>
                  <a:srgbClr val="FFFFCC"/>
                </a:solidFill>
              </a:rPr>
              <a:t>When Registering into </a:t>
            </a:r>
            <a:r>
              <a:rPr lang="en-US" altLang="en-US" sz="4400" b="1" i="1">
                <a:solidFill>
                  <a:srgbClr val="FFFFCC"/>
                </a:solidFill>
              </a:rPr>
              <a:t>Tell Me More</a:t>
            </a:r>
          </a:p>
        </p:txBody>
      </p:sp>
      <p:sp>
        <p:nvSpPr>
          <p:cNvPr id="8195" name="AutoShape 9"/>
          <p:cNvSpPr>
            <a:spLocks noChangeArrowheads="1"/>
          </p:cNvSpPr>
          <p:nvPr/>
        </p:nvSpPr>
        <p:spPr bwMode="auto">
          <a:xfrm>
            <a:off x="457200" y="903288"/>
            <a:ext cx="8153400" cy="5421312"/>
          </a:xfrm>
          <a:prstGeom prst="roundRect">
            <a:avLst>
              <a:gd name="adj" fmla="val 16667"/>
            </a:avLst>
          </a:prstGeom>
          <a:solidFill>
            <a:schemeClr val="accent6">
              <a:lumMod val="60000"/>
              <a:lumOff val="40000"/>
              <a:alpha val="89018"/>
            </a:schemeClr>
          </a:solidFill>
          <a:ln w="9525">
            <a:solidFill>
              <a:schemeClr val="tx1"/>
            </a:solidFill>
            <a:round/>
            <a:headEnd/>
            <a:tailEnd/>
          </a:ln>
        </p:spPr>
        <p:txBody>
          <a:bodyPr wrap="none" anchor="ct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buFontTx/>
              <a:buChar char="•"/>
              <a:defRPr/>
            </a:pPr>
            <a:endParaRPr lang="en-US" altLang="en-US">
              <a:latin typeface="Arial" panose="020B0604020202020204" pitchFamily="34" charset="0"/>
            </a:endParaRPr>
          </a:p>
        </p:txBody>
      </p:sp>
      <p:pic>
        <p:nvPicPr>
          <p:cNvPr id="8196" name="Picture 2"/>
          <p:cNvPicPr>
            <a:picLocks noChangeAspect="1"/>
          </p:cNvPicPr>
          <p:nvPr/>
        </p:nvPicPr>
        <p:blipFill>
          <a:blip r:embed="rId3">
            <a:extLst>
              <a:ext uri="{28A0092B-C50C-407E-A947-70E740481C1C}">
                <a14:useLocalDpi xmlns:a14="http://schemas.microsoft.com/office/drawing/2010/main" val="0"/>
              </a:ext>
            </a:extLst>
          </a:blip>
          <a:srcRect l="50922" t="12567" r="6624" b="74866"/>
          <a:stretch>
            <a:fillRect/>
          </a:stretch>
        </p:blipFill>
        <p:spPr bwMode="auto">
          <a:xfrm>
            <a:off x="609600" y="2057400"/>
            <a:ext cx="35083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92300"/>
            <a:ext cx="3200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762000" y="12192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Tx/>
              <a:buChar char="•"/>
            </a:pPr>
            <a:r>
              <a:rPr lang="en-US" altLang="en-US" sz="2800" b="1" i="1">
                <a:solidFill>
                  <a:srgbClr val="002060"/>
                </a:solidFill>
                <a:latin typeface="Arial" panose="020B0604020202020204" pitchFamily="34" charset="0"/>
              </a:rPr>
              <a:t>Tell Me More </a:t>
            </a:r>
            <a:r>
              <a:rPr lang="en-US" altLang="en-US" sz="2800" b="1">
                <a:solidFill>
                  <a:srgbClr val="002060"/>
                </a:solidFill>
                <a:latin typeface="Arial" panose="020B0604020202020204" pitchFamily="34" charset="0"/>
              </a:rPr>
              <a:t>is now </a:t>
            </a:r>
            <a:r>
              <a:rPr lang="en-US" altLang="en-US" sz="2800" b="1" i="1">
                <a:solidFill>
                  <a:srgbClr val="002060"/>
                </a:solidFill>
                <a:latin typeface="Arial" panose="020B0604020202020204" pitchFamily="34" charset="0"/>
              </a:rPr>
              <a:t>Rosetta Stone</a:t>
            </a:r>
            <a:r>
              <a:rPr lang="en-US" altLang="en-US" sz="2800" b="1">
                <a:solidFill>
                  <a:srgbClr val="002060"/>
                </a:solidFill>
                <a:latin typeface="Arial" panose="020B0604020202020204" pitchFamily="34" charset="0"/>
              </a:rPr>
              <a:t> </a:t>
            </a:r>
            <a:endParaRPr lang="en-US" altLang="en-US" sz="2800" b="1" i="1">
              <a:solidFill>
                <a:srgbClr val="002060"/>
              </a:solidFill>
              <a:latin typeface="Arial" panose="020B0604020202020204" pitchFamily="34" charset="0"/>
            </a:endParaRPr>
          </a:p>
        </p:txBody>
      </p:sp>
      <p:sp>
        <p:nvSpPr>
          <p:cNvPr id="8" name="Right Arrow 7"/>
          <p:cNvSpPr/>
          <p:nvPr/>
        </p:nvSpPr>
        <p:spPr>
          <a:xfrm>
            <a:off x="4267200" y="2046288"/>
            <a:ext cx="685800" cy="533400"/>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8"/>
          <p:cNvSpPr txBox="1"/>
          <p:nvPr/>
        </p:nvSpPr>
        <p:spPr>
          <a:xfrm>
            <a:off x="762000" y="2851150"/>
            <a:ext cx="7848600" cy="3046988"/>
          </a:xfrm>
          <a:prstGeom prst="rect">
            <a:avLst/>
          </a:prstGeom>
          <a:noFill/>
        </p:spPr>
        <p:txBody>
          <a:bodyPr anchor="t">
            <a:spAutoFit/>
          </a:bodyPr>
          <a:lstStyle/>
          <a:p>
            <a:pPr marL="285750" indent="-285750" eaLnBrk="1" fontAlgn="auto" hangingPunct="1">
              <a:spcBef>
                <a:spcPts val="0"/>
              </a:spcBef>
              <a:spcAft>
                <a:spcPts val="0"/>
              </a:spcAft>
              <a:buFont typeface="Arial" panose="020B0604020202020204" pitchFamily="34" charset="0"/>
              <a:buChar char="•"/>
              <a:defRPr/>
            </a:pPr>
            <a:r>
              <a:rPr lang="en-US" sz="2400" b="1">
                <a:solidFill>
                  <a:srgbClr val="002060"/>
                </a:solidFill>
                <a:latin typeface="Arial" charset="0"/>
              </a:rPr>
              <a:t>To use Tell Me More, students must purchase the TMM License at the Bookstore and bring the receipt to the front desk of the Academic Support Lab to be processed by the lab staff.</a:t>
            </a:r>
          </a:p>
          <a:p>
            <a:pPr marL="285750" indent="-285750" eaLnBrk="1" fontAlgn="auto" hangingPunct="1">
              <a:spcBef>
                <a:spcPts val="0"/>
              </a:spcBef>
              <a:spcAft>
                <a:spcPts val="0"/>
              </a:spcAft>
              <a:buFont typeface="Arial" panose="020B0604020202020204" pitchFamily="34" charset="0"/>
              <a:buChar char="•"/>
              <a:defRPr/>
            </a:pPr>
            <a:r>
              <a:rPr lang="en-US" sz="2400" b="1">
                <a:solidFill>
                  <a:srgbClr val="002060"/>
                </a:solidFill>
                <a:latin typeface="Arial" charset="0"/>
              </a:rPr>
              <a:t>Once a student submit their license receipt, the student will receive an email from their MDC student email with a new username, password and the website link to </a:t>
            </a:r>
            <a:r>
              <a:rPr lang="en-US" sz="2400" b="1" i="1">
                <a:solidFill>
                  <a:srgbClr val="002060"/>
                </a:solidFill>
                <a:latin typeface="Arial" charset="0"/>
              </a:rPr>
              <a:t>Tell Me More within 24 hours</a:t>
            </a:r>
            <a:r>
              <a:rPr lang="en-US" sz="2400" b="1">
                <a:solidFill>
                  <a:srgbClr val="002060"/>
                </a:solidFill>
                <a:latin typeface="Arial"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22225"/>
            <a:ext cx="9144000" cy="701675"/>
          </a:xfrm>
          <a:prstGeom prst="rect">
            <a:avLst/>
          </a:prstGeom>
        </p:spPr>
        <p:txBody>
          <a:bodyPr anchor="ctr">
            <a:normAutofit/>
          </a:bodyPr>
          <a:lstStyle/>
          <a:p>
            <a:pPr defTabSz="685800">
              <a:lnSpc>
                <a:spcPct val="90000"/>
              </a:lnSpc>
              <a:defRPr/>
            </a:pPr>
            <a:r>
              <a:rPr lang="en-US" altLang="en-US" sz="4400" b="1">
                <a:solidFill>
                  <a:srgbClr val="FFFFCC"/>
                </a:solidFill>
                <a:latin typeface="+mj-lt"/>
                <a:ea typeface="+mj-ea"/>
                <a:cs typeface="+mj-cs"/>
              </a:rPr>
              <a:t>What’s in Rosetta Stone?</a:t>
            </a:r>
          </a:p>
        </p:txBody>
      </p:sp>
      <p:sp>
        <p:nvSpPr>
          <p:cNvPr id="10243" name="TextBox 12"/>
          <p:cNvSpPr txBox="1">
            <a:spLocks noChangeArrowheads="1"/>
          </p:cNvSpPr>
          <p:nvPr/>
        </p:nvSpPr>
        <p:spPr bwMode="auto">
          <a:xfrm>
            <a:off x="0" y="601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b="1">
                <a:solidFill>
                  <a:srgbClr val="FFFF99"/>
                </a:solidFill>
                <a:latin typeface="Arial" panose="020B0604020202020204" pitchFamily="34" charset="0"/>
              </a:rPr>
              <a:t>Example:  Level 5 will appear as illustrated above. </a:t>
            </a:r>
          </a:p>
          <a:p>
            <a:pPr algn="ctr" eaLnBrk="1" hangingPunct="1"/>
            <a:r>
              <a:rPr lang="en-US" altLang="en-US" b="1">
                <a:solidFill>
                  <a:srgbClr val="FFFF99"/>
                </a:solidFill>
                <a:latin typeface="Arial" panose="020B0604020202020204" pitchFamily="34" charset="0"/>
              </a:rPr>
              <a:t>(The rest of the levels will be the same except with different subjects.)  </a:t>
            </a:r>
          </a:p>
        </p:txBody>
      </p:sp>
      <p:sp>
        <p:nvSpPr>
          <p:cNvPr id="2" name="Left Brace 1"/>
          <p:cNvSpPr/>
          <p:nvPr/>
        </p:nvSpPr>
        <p:spPr>
          <a:xfrm>
            <a:off x="3727450" y="2209800"/>
            <a:ext cx="1892300" cy="3581400"/>
          </a:xfrm>
          <a:prstGeom prst="leftBrace">
            <a:avLst>
              <a:gd name="adj1" fmla="val 5277"/>
              <a:gd name="adj2" fmla="val 6306"/>
            </a:avLst>
          </a:prstGeom>
          <a:ln w="50800">
            <a:solidFill>
              <a:srgbClr val="8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800000"/>
              </a:solidFill>
              <a:latin typeface="Arial Black" pitchFamily="34" charset="0"/>
            </a:endParaRP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63975"/>
            <a:ext cx="1524000" cy="1474788"/>
          </a:xfrm>
          <a:prstGeom prst="rect">
            <a:avLst/>
          </a:prstGeom>
          <a:solidFill>
            <a:srgbClr val="FFFF99">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19200" y="3911600"/>
            <a:ext cx="1371600" cy="1384300"/>
          </a:xfrm>
          <a:prstGeom prst="rect">
            <a:avLst/>
          </a:prstGeom>
          <a:noFill/>
        </p:spPr>
        <p:txBody>
          <a:bodyPr>
            <a:spAutoFit/>
          </a:bodyPr>
          <a:lstStyle/>
          <a:p>
            <a:pPr eaLnBrk="1" fontAlgn="auto" hangingPunct="1">
              <a:spcBef>
                <a:spcPts val="0"/>
              </a:spcBef>
              <a:spcAft>
                <a:spcPts val="0"/>
              </a:spcAft>
              <a:defRPr/>
            </a:pPr>
            <a:r>
              <a:rPr lang="en-US" sz="1400">
                <a:solidFill>
                  <a:schemeClr val="accent6">
                    <a:lumMod val="75000"/>
                  </a:schemeClr>
                </a:solidFill>
                <a:latin typeface="Verdana" pitchFamily="34" charset="0"/>
                <a:ea typeface="Verdana" pitchFamily="34" charset="0"/>
                <a:cs typeface="Verdana" pitchFamily="34" charset="0"/>
              </a:rPr>
              <a:t>Each topic has a fair amount of activities for the entire semester.</a:t>
            </a:r>
          </a:p>
        </p:txBody>
      </p:sp>
      <p:sp>
        <p:nvSpPr>
          <p:cNvPr id="10247" name="Rectangle 6"/>
          <p:cNvSpPr>
            <a:spLocks noChangeArrowheads="1"/>
          </p:cNvSpPr>
          <p:nvPr/>
        </p:nvSpPr>
        <p:spPr bwMode="auto">
          <a:xfrm>
            <a:off x="0" y="7588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b="1">
                <a:solidFill>
                  <a:srgbClr val="FFFF99"/>
                </a:solidFill>
                <a:latin typeface="Arial" panose="020B0604020202020204" pitchFamily="34" charset="0"/>
              </a:rPr>
              <a:t>Students are REQUIRED to take an </a:t>
            </a:r>
            <a:r>
              <a:rPr lang="en-US" altLang="en-US" b="1" u="sng">
                <a:solidFill>
                  <a:srgbClr val="FFFF99"/>
                </a:solidFill>
                <a:latin typeface="Arial" panose="020B0604020202020204" pitchFamily="34" charset="0"/>
              </a:rPr>
              <a:t>Assessment Test </a:t>
            </a:r>
            <a:r>
              <a:rPr lang="en-US" altLang="en-US" b="1">
                <a:solidFill>
                  <a:srgbClr val="FFFF99"/>
                </a:solidFill>
                <a:latin typeface="Arial" panose="020B0604020202020204" pitchFamily="34" charset="0"/>
              </a:rPr>
              <a:t>in order to access their activities and the </a:t>
            </a:r>
            <a:r>
              <a:rPr lang="en-US" altLang="en-US" b="1" u="sng">
                <a:solidFill>
                  <a:srgbClr val="FFFF99"/>
                </a:solidFill>
                <a:latin typeface="Arial" panose="020B0604020202020204" pitchFamily="34" charset="0"/>
              </a:rPr>
              <a:t>Progress Test </a:t>
            </a:r>
            <a:r>
              <a:rPr lang="en-US" altLang="en-US" b="1">
                <a:solidFill>
                  <a:srgbClr val="FFFF99"/>
                </a:solidFill>
                <a:latin typeface="Arial" panose="020B0604020202020204" pitchFamily="34" charset="0"/>
              </a:rPr>
              <a:t>after completing the activities. </a:t>
            </a:r>
          </a:p>
        </p:txBody>
      </p:sp>
      <p:pic>
        <p:nvPicPr>
          <p:cNvPr id="10248" name="Picture 6"/>
          <p:cNvPicPr>
            <a:picLocks noChangeAspect="1"/>
          </p:cNvPicPr>
          <p:nvPr/>
        </p:nvPicPr>
        <p:blipFill>
          <a:blip r:embed="rId3">
            <a:extLst>
              <a:ext uri="{28A0092B-C50C-407E-A947-70E740481C1C}">
                <a14:useLocalDpi xmlns:a14="http://schemas.microsoft.com/office/drawing/2010/main" val="0"/>
              </a:ext>
            </a:extLst>
          </a:blip>
          <a:srcRect l="19102" t="5057" r="18919" b="15402"/>
          <a:stretch>
            <a:fillRect/>
          </a:stretch>
        </p:blipFill>
        <p:spPr bwMode="auto">
          <a:xfrm>
            <a:off x="1143000" y="1487488"/>
            <a:ext cx="4413250"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p:cNvPicPr>
            <a:picLocks noChangeAspect="1"/>
          </p:cNvPicPr>
          <p:nvPr/>
        </p:nvPicPr>
        <p:blipFill>
          <a:blip r:embed="rId4">
            <a:extLst>
              <a:ext uri="{28A0092B-C50C-407E-A947-70E740481C1C}">
                <a14:useLocalDpi xmlns:a14="http://schemas.microsoft.com/office/drawing/2010/main" val="0"/>
              </a:ext>
            </a:extLst>
          </a:blip>
          <a:srcRect l="8989" t="5057" r="43747" b="7512"/>
          <a:stretch>
            <a:fillRect/>
          </a:stretch>
        </p:blipFill>
        <p:spPr bwMode="auto">
          <a:xfrm>
            <a:off x="4548188" y="1452563"/>
            <a:ext cx="30845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228600" y="228600"/>
            <a:ext cx="8839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eaLnBrk="1" hangingPunct="1">
              <a:spcAft>
                <a:spcPts val="600"/>
              </a:spcAft>
              <a:defRPr/>
            </a:pPr>
            <a:r>
              <a:rPr lang="en-US" altLang="en-US" b="1">
                <a:solidFill>
                  <a:srgbClr val="FFFF99"/>
                </a:solidFill>
                <a:latin typeface="Arial" panose="020B0604020202020204" pitchFamily="34" charset="0"/>
              </a:rPr>
              <a:t>After finishing the activities, students </a:t>
            </a:r>
            <a:r>
              <a:rPr lang="en-US" altLang="en-US" b="1" u="sng">
                <a:solidFill>
                  <a:srgbClr val="FFFF99"/>
                </a:solidFill>
                <a:latin typeface="Arial" panose="020B0604020202020204" pitchFamily="34" charset="0"/>
              </a:rPr>
              <a:t>are required to take </a:t>
            </a:r>
            <a:r>
              <a:rPr lang="en-US" altLang="en-US" b="1">
                <a:solidFill>
                  <a:srgbClr val="FFFF99"/>
                </a:solidFill>
                <a:latin typeface="Arial" panose="020B0604020202020204" pitchFamily="34" charset="0"/>
              </a:rPr>
              <a:t>the Progress Test:</a:t>
            </a:r>
          </a:p>
          <a:p>
            <a:pPr marL="285750" indent="-285750" eaLnBrk="1" hangingPunct="1">
              <a:spcAft>
                <a:spcPts val="600"/>
              </a:spcAft>
              <a:buFont typeface="Arial" panose="020B0604020202020204" pitchFamily="34" charset="0"/>
              <a:buChar char="•"/>
              <a:defRPr/>
            </a:pPr>
            <a:r>
              <a:rPr lang="en-US" altLang="en-US" b="1">
                <a:solidFill>
                  <a:srgbClr val="FFFF99"/>
                </a:solidFill>
                <a:latin typeface="Arial" panose="020B0604020202020204" pitchFamily="34" charset="0"/>
              </a:rPr>
              <a:t>The Progress Test is accessible after accumulating 15 hours in the web-based program</a:t>
            </a:r>
          </a:p>
          <a:p>
            <a:pPr marL="285750" indent="-285750" eaLnBrk="1" hangingPunct="1">
              <a:spcAft>
                <a:spcPts val="600"/>
              </a:spcAft>
              <a:buFont typeface="Arial" panose="020B0604020202020204" pitchFamily="34" charset="0"/>
              <a:buChar char="•"/>
              <a:defRPr/>
            </a:pPr>
            <a:r>
              <a:rPr lang="en-US" altLang="en-US" b="1">
                <a:solidFill>
                  <a:srgbClr val="FFFF99"/>
                </a:solidFill>
                <a:latin typeface="Arial" panose="020B0604020202020204" pitchFamily="34" charset="0"/>
              </a:rPr>
              <a:t>Students </a:t>
            </a:r>
            <a:r>
              <a:rPr lang="en-US" altLang="en-US" b="1" u="sng">
                <a:solidFill>
                  <a:srgbClr val="FFFF99"/>
                </a:solidFill>
                <a:latin typeface="Arial" panose="020B0604020202020204" pitchFamily="34" charset="0"/>
              </a:rPr>
              <a:t>are not graded by the score </a:t>
            </a:r>
            <a:r>
              <a:rPr lang="en-US" altLang="en-US" b="1">
                <a:solidFill>
                  <a:srgbClr val="FFFF99"/>
                </a:solidFill>
                <a:latin typeface="Arial" panose="020B0604020202020204" pitchFamily="34" charset="0"/>
              </a:rPr>
              <a:t>of the Progress Test.  The student receives credit for taking the test.</a:t>
            </a:r>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l="221" r="2" b="35555"/>
          <a:stretch>
            <a:fillRect/>
          </a:stretch>
        </p:blipFill>
        <p:spPr bwMode="auto">
          <a:xfrm>
            <a:off x="285750" y="1981200"/>
            <a:ext cx="8553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590800" y="3754438"/>
            <a:ext cx="2286000" cy="2320925"/>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69" name="TextBox 6"/>
          <p:cNvSpPr txBox="1">
            <a:spLocks noChangeArrowheads="1"/>
          </p:cNvSpPr>
          <p:nvPr/>
        </p:nvSpPr>
        <p:spPr bwMode="auto">
          <a:xfrm>
            <a:off x="2819400" y="3829050"/>
            <a:ext cx="2057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400">
                <a:solidFill>
                  <a:srgbClr val="0000CC"/>
                </a:solidFill>
                <a:latin typeface="Arial" panose="020B0604020202020204" pitchFamily="34" charset="0"/>
              </a:rPr>
              <a:t>The Post Test will appear here on the student profile and in the Tests section after completing all activities and accumulating 15 hours in the program. The Post Test is worth 15 points of your final grade.</a:t>
            </a:r>
          </a:p>
        </p:txBody>
      </p:sp>
      <p:cxnSp>
        <p:nvCxnSpPr>
          <p:cNvPr id="9" name="Straight Arrow Connector 8"/>
          <p:cNvCxnSpPr/>
          <p:nvPr/>
        </p:nvCxnSpPr>
        <p:spPr>
          <a:xfrm flipH="1">
            <a:off x="1752600" y="4668838"/>
            <a:ext cx="1066800" cy="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1607">
            <a:off x="5100638" y="3457575"/>
            <a:ext cx="3286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685800"/>
            <a:ext cx="9144000" cy="636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defRPr/>
            </a:pPr>
            <a:r>
              <a:rPr lang="en-US" altLang="en-US" sz="2400" b="1">
                <a:solidFill>
                  <a:srgbClr val="FF0000"/>
                </a:solidFill>
                <a:latin typeface="Arial" panose="020B0604020202020204" pitchFamily="34" charset="0"/>
                <a:cs typeface="Arial" panose="020B0604020202020204" pitchFamily="34" charset="0"/>
              </a:rPr>
              <a:t>Students are </a:t>
            </a:r>
            <a:r>
              <a:rPr lang="en-US" altLang="en-US" sz="2400" b="1" u="sng">
                <a:solidFill>
                  <a:srgbClr val="FF0000"/>
                </a:solidFill>
                <a:latin typeface="Arial" panose="020B0604020202020204" pitchFamily="34" charset="0"/>
                <a:cs typeface="Arial" panose="020B0604020202020204" pitchFamily="34" charset="0"/>
              </a:rPr>
              <a:t>required to complete 15 lab hours</a:t>
            </a:r>
            <a:r>
              <a:rPr lang="en-US" altLang="en-US" sz="2400" b="1">
                <a:solidFill>
                  <a:srgbClr val="FF0000"/>
                </a:solidFill>
                <a:latin typeface="Arial" panose="020B0604020202020204" pitchFamily="34" charset="0"/>
                <a:cs typeface="Arial" panose="020B0604020202020204" pitchFamily="34" charset="0"/>
              </a:rPr>
              <a:t> for their Speech Lab Course as follows:</a:t>
            </a:r>
          </a:p>
          <a:p>
            <a:pPr eaLnBrk="1" fontAlgn="auto" hangingPunct="1">
              <a:spcBef>
                <a:spcPct val="0"/>
              </a:spcBef>
              <a:spcAft>
                <a:spcPts val="0"/>
              </a:spcAft>
              <a:buFontTx/>
              <a:buNone/>
              <a:defRPr/>
            </a:pPr>
            <a:endParaRPr lang="en-US" altLang="en-US" sz="1800">
              <a:solidFill>
                <a:schemeClr val="accent2"/>
              </a:solidFill>
              <a:latin typeface="Arial Black" pitchFamily="34" charset="0"/>
            </a:endParaRPr>
          </a:p>
          <a:p>
            <a:pPr eaLnBrk="1" fontAlgn="auto" hangingPunct="1">
              <a:lnSpc>
                <a:spcPct val="120000"/>
              </a:lnSpc>
              <a:spcBef>
                <a:spcPct val="0"/>
              </a:spcBef>
              <a:spcAft>
                <a:spcPts val="0"/>
              </a:spcAft>
              <a:defRPr/>
            </a:pPr>
            <a:r>
              <a:rPr lang="en-US" altLang="en-US" sz="1600" b="1"/>
              <a:t>Students may attend the lab any time during lab operating hours.</a:t>
            </a:r>
          </a:p>
          <a:p>
            <a:pPr eaLnBrk="1" fontAlgn="auto" hangingPunct="1">
              <a:lnSpc>
                <a:spcPct val="120000"/>
              </a:lnSpc>
              <a:spcBef>
                <a:spcPct val="0"/>
              </a:spcBef>
              <a:spcAft>
                <a:spcPts val="0"/>
              </a:spcAft>
              <a:buFontTx/>
              <a:buNone/>
              <a:defRPr/>
            </a:pPr>
            <a:endParaRPr lang="en-US" altLang="en-US" sz="1600" b="1"/>
          </a:p>
          <a:p>
            <a:pPr eaLnBrk="1" fontAlgn="auto" hangingPunct="1">
              <a:spcBef>
                <a:spcPct val="0"/>
              </a:spcBef>
              <a:spcAft>
                <a:spcPts val="0"/>
              </a:spcAft>
              <a:defRPr/>
            </a:pPr>
            <a:r>
              <a:rPr lang="en-US" altLang="en-US" sz="1600" b="1"/>
              <a:t>When students enter the lab, students must present their </a:t>
            </a:r>
            <a:r>
              <a:rPr lang="en-US" altLang="en-US" sz="1600" b="1" u="sng">
                <a:solidFill>
                  <a:srgbClr val="FFFF66"/>
                </a:solidFill>
              </a:rPr>
              <a:t>MDC ID card </a:t>
            </a:r>
            <a:r>
              <a:rPr lang="en-US" altLang="en-US" sz="1600" b="1"/>
              <a:t>and see the staff to login into the computerized lab attendance system (</a:t>
            </a:r>
            <a:r>
              <a:rPr lang="en-US" altLang="en-US" sz="1600" b="1" err="1"/>
              <a:t>Accudemia</a:t>
            </a:r>
            <a:r>
              <a:rPr lang="en-US" altLang="en-US" sz="1600" b="1"/>
              <a:t>). When a student leaves the lab, the student must see the staff to log out. Student’s attendance is part of the grade!!</a:t>
            </a:r>
          </a:p>
          <a:p>
            <a:pPr eaLnBrk="1" fontAlgn="auto" hangingPunct="1">
              <a:spcBef>
                <a:spcPct val="0"/>
              </a:spcBef>
              <a:spcAft>
                <a:spcPts val="0"/>
              </a:spcAft>
              <a:buFontTx/>
              <a:buNone/>
              <a:defRPr/>
            </a:pPr>
            <a:endParaRPr lang="en-US" altLang="en-US" sz="1600" b="1"/>
          </a:p>
          <a:p>
            <a:pPr eaLnBrk="1" fontAlgn="auto" hangingPunct="1">
              <a:spcBef>
                <a:spcPct val="0"/>
              </a:spcBef>
              <a:spcAft>
                <a:spcPts val="0"/>
              </a:spcAft>
              <a:defRPr/>
            </a:pPr>
            <a:r>
              <a:rPr lang="en-US" altLang="en-US" sz="1600" b="1"/>
              <a:t>The program (</a:t>
            </a:r>
            <a:r>
              <a:rPr lang="en-US" altLang="en-US" sz="1600" b="1" i="1"/>
              <a:t>Tell Me More</a:t>
            </a:r>
            <a:r>
              <a:rPr lang="en-US" altLang="en-US" sz="1600" b="1"/>
              <a:t>) will generate a grade for all the activities attempted. It is strongly recommended that students </a:t>
            </a:r>
            <a:r>
              <a:rPr lang="en-US" altLang="en-US" sz="1600" b="1" u="sng">
                <a:solidFill>
                  <a:srgbClr val="FFFF66"/>
                </a:solidFill>
              </a:rPr>
              <a:t>plan their time accordingly</a:t>
            </a:r>
            <a:r>
              <a:rPr lang="en-US" altLang="en-US" sz="1600">
                <a:solidFill>
                  <a:srgbClr val="FFFF66"/>
                </a:solidFill>
              </a:rPr>
              <a:t>! </a:t>
            </a:r>
            <a:r>
              <a:rPr lang="en-US" altLang="en-US" sz="1600" b="1" u="sng">
                <a:solidFill>
                  <a:srgbClr val="FFFF66"/>
                </a:solidFill>
              </a:rPr>
              <a:t>Students are responsible. </a:t>
            </a:r>
          </a:p>
          <a:p>
            <a:pPr eaLnBrk="1" fontAlgn="auto" hangingPunct="1">
              <a:lnSpc>
                <a:spcPct val="120000"/>
              </a:lnSpc>
              <a:spcBef>
                <a:spcPct val="0"/>
              </a:spcBef>
              <a:spcAft>
                <a:spcPts val="0"/>
              </a:spcAft>
              <a:defRPr/>
            </a:pPr>
            <a:endParaRPr lang="en-US" altLang="en-US" sz="1600" b="1" u="sng">
              <a:solidFill>
                <a:srgbClr val="FFFF66"/>
              </a:solidFill>
            </a:endParaRPr>
          </a:p>
          <a:p>
            <a:pPr eaLnBrk="1" fontAlgn="auto" hangingPunct="1">
              <a:spcBef>
                <a:spcPct val="0"/>
              </a:spcBef>
              <a:spcAft>
                <a:spcPts val="0"/>
              </a:spcAft>
              <a:defRPr/>
            </a:pPr>
            <a:r>
              <a:rPr lang="en-US" altLang="en-US" sz="1600" b="1" u="sng">
                <a:solidFill>
                  <a:srgbClr val="FFFF66"/>
                </a:solidFill>
              </a:rPr>
              <a:t>for completing all assigned activities, quizzes and post-tests with a maximum score of 100</a:t>
            </a:r>
            <a:r>
              <a:rPr lang="en-US" altLang="en-US" sz="1600" b="1">
                <a:solidFill>
                  <a:srgbClr val="FFFF66"/>
                </a:solidFill>
              </a:rPr>
              <a:t>.</a:t>
            </a:r>
          </a:p>
          <a:p>
            <a:pPr eaLnBrk="1" fontAlgn="auto" hangingPunct="1">
              <a:spcBef>
                <a:spcPct val="0"/>
              </a:spcBef>
              <a:spcAft>
                <a:spcPts val="0"/>
              </a:spcAft>
              <a:buFontTx/>
              <a:buNone/>
              <a:defRPr/>
            </a:pPr>
            <a:endParaRPr lang="en-US" altLang="en-US" sz="1600"/>
          </a:p>
          <a:p>
            <a:pPr eaLnBrk="1" fontAlgn="auto" hangingPunct="1">
              <a:lnSpc>
                <a:spcPct val="120000"/>
              </a:lnSpc>
              <a:spcBef>
                <a:spcPct val="0"/>
              </a:spcBef>
              <a:spcAft>
                <a:spcPts val="0"/>
              </a:spcAft>
              <a:defRPr/>
            </a:pPr>
            <a:r>
              <a:rPr lang="en-US" altLang="en-US" sz="1600" b="1"/>
              <a:t>If a student drops their co-requisite EAP course, the student will automatically be dropped from the lab.</a:t>
            </a:r>
          </a:p>
          <a:p>
            <a:pPr eaLnBrk="1" fontAlgn="auto" hangingPunct="1">
              <a:lnSpc>
                <a:spcPct val="120000"/>
              </a:lnSpc>
              <a:spcBef>
                <a:spcPct val="0"/>
              </a:spcBef>
              <a:spcAft>
                <a:spcPts val="0"/>
              </a:spcAft>
              <a:buFontTx/>
              <a:buNone/>
              <a:defRPr/>
            </a:pPr>
            <a:endParaRPr lang="en-US" altLang="en-US" sz="1600" b="1"/>
          </a:p>
          <a:p>
            <a:pPr eaLnBrk="1" fontAlgn="auto" hangingPunct="1">
              <a:lnSpc>
                <a:spcPct val="120000"/>
              </a:lnSpc>
              <a:spcBef>
                <a:spcPct val="0"/>
              </a:spcBef>
              <a:spcAft>
                <a:spcPts val="0"/>
              </a:spcAft>
              <a:defRPr/>
            </a:pPr>
            <a:r>
              <a:rPr lang="en-US" altLang="en-US" sz="1600" b="1">
                <a:latin typeface="+mj-lt"/>
              </a:rPr>
              <a:t>Students are </a:t>
            </a:r>
            <a:r>
              <a:rPr lang="en-US" altLang="en-US" sz="1600" b="1" u="sng">
                <a:solidFill>
                  <a:srgbClr val="FF7C80"/>
                </a:solidFill>
                <a:latin typeface="+mj-lt"/>
              </a:rPr>
              <a:t>RESPONSIBLE</a:t>
            </a:r>
            <a:r>
              <a:rPr lang="en-US" altLang="en-US" sz="1600" b="1">
                <a:solidFill>
                  <a:srgbClr val="FF7C80"/>
                </a:solidFill>
                <a:latin typeface="+mj-lt"/>
              </a:rPr>
              <a:t> </a:t>
            </a:r>
            <a:r>
              <a:rPr lang="en-US" altLang="en-US" sz="1600" b="1">
                <a:latin typeface="+mj-lt"/>
              </a:rPr>
              <a:t>for immediately notifying EAP Lab Staff if there are any changes in their Lab level, Lab section, and / or surname; otherwise a failing grade will be assigned.</a:t>
            </a:r>
          </a:p>
          <a:p>
            <a:pPr eaLnBrk="1" fontAlgn="auto" hangingPunct="1">
              <a:lnSpc>
                <a:spcPct val="120000"/>
              </a:lnSpc>
              <a:spcBef>
                <a:spcPct val="0"/>
              </a:spcBef>
              <a:spcAft>
                <a:spcPts val="0"/>
              </a:spcAft>
              <a:defRPr/>
            </a:pPr>
            <a:r>
              <a:rPr lang="en-US" altLang="en-US" sz="1600" b="1">
                <a:latin typeface="+mj-lt"/>
              </a:rPr>
              <a:t>Students are </a:t>
            </a:r>
            <a:r>
              <a:rPr lang="en-US" altLang="en-US" sz="1600" b="1" u="sng">
                <a:solidFill>
                  <a:srgbClr val="FF7C80"/>
                </a:solidFill>
                <a:latin typeface="+mj-lt"/>
              </a:rPr>
              <a:t>RESPONSIBLE </a:t>
            </a:r>
            <a:r>
              <a:rPr lang="en-US" altLang="en-US" sz="1600" b="1">
                <a:latin typeface="+mj-lt"/>
              </a:rPr>
              <a:t>for immediately notifying EAP Lab Staff if they drop their corresponding co-requisite.</a:t>
            </a:r>
            <a:endParaRPr lang="en-US" altLang="en-US" sz="1600" b="1" u="sng">
              <a:latin typeface="+mj-lt"/>
            </a:endParaRPr>
          </a:p>
          <a:p>
            <a:pPr eaLnBrk="1" fontAlgn="auto" hangingPunct="1">
              <a:lnSpc>
                <a:spcPct val="120000"/>
              </a:lnSpc>
              <a:spcBef>
                <a:spcPct val="0"/>
              </a:spcBef>
              <a:spcAft>
                <a:spcPts val="0"/>
              </a:spcAft>
              <a:defRPr/>
            </a:pPr>
            <a:endParaRPr lang="en-US" altLang="en-US" sz="1800" b="1"/>
          </a:p>
        </p:txBody>
      </p:sp>
      <p:sp>
        <p:nvSpPr>
          <p:cNvPr id="12291" name="TextBox 1"/>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a:solidFill>
                  <a:schemeClr val="tx1"/>
                </a:solidFill>
                <a:latin typeface="Corbel" panose="020B0503020204020204" pitchFamily="34" charset="0"/>
              </a:defRPr>
            </a:lvl1pPr>
            <a:lvl2pPr marL="742950" indent="-285750" defTabSz="685800">
              <a:defRPr>
                <a:solidFill>
                  <a:schemeClr val="tx1"/>
                </a:solidFill>
                <a:latin typeface="Corbel" panose="020B0503020204020204" pitchFamily="34" charset="0"/>
              </a:defRPr>
            </a:lvl2pPr>
            <a:lvl3pPr marL="1143000" indent="-228600" defTabSz="685800">
              <a:defRPr>
                <a:solidFill>
                  <a:schemeClr val="tx1"/>
                </a:solidFill>
                <a:latin typeface="Corbel" panose="020B0503020204020204" pitchFamily="34" charset="0"/>
              </a:defRPr>
            </a:lvl3pPr>
            <a:lvl4pPr marL="1600200" indent="-228600" defTabSz="685800">
              <a:defRPr>
                <a:solidFill>
                  <a:schemeClr val="tx1"/>
                </a:solidFill>
                <a:latin typeface="Corbel" panose="020B0503020204020204" pitchFamily="34" charset="0"/>
              </a:defRPr>
            </a:lvl4pPr>
            <a:lvl5pPr marL="2057400" indent="-228600" defTabSz="685800">
              <a:defRPr>
                <a:solidFill>
                  <a:schemeClr val="tx1"/>
                </a:solidFill>
                <a:latin typeface="Corbel" panose="020B0503020204020204" pitchFamily="34" charset="0"/>
              </a:defRPr>
            </a:lvl5pPr>
            <a:lvl6pPr marL="2514600" indent="-228600" defTabSz="685800" eaLnBrk="0" fontAlgn="base" hangingPunct="0">
              <a:spcBef>
                <a:spcPct val="0"/>
              </a:spcBef>
              <a:spcAft>
                <a:spcPct val="0"/>
              </a:spcAft>
              <a:defRPr>
                <a:solidFill>
                  <a:schemeClr val="tx1"/>
                </a:solidFill>
                <a:latin typeface="Corbel" panose="020B0503020204020204" pitchFamily="34" charset="0"/>
              </a:defRPr>
            </a:lvl6pPr>
            <a:lvl7pPr marL="2971800" indent="-228600" defTabSz="685800" eaLnBrk="0" fontAlgn="base" hangingPunct="0">
              <a:spcBef>
                <a:spcPct val="0"/>
              </a:spcBef>
              <a:spcAft>
                <a:spcPct val="0"/>
              </a:spcAft>
              <a:defRPr>
                <a:solidFill>
                  <a:schemeClr val="tx1"/>
                </a:solidFill>
                <a:latin typeface="Corbel" panose="020B0503020204020204" pitchFamily="34" charset="0"/>
              </a:defRPr>
            </a:lvl7pPr>
            <a:lvl8pPr marL="3429000" indent="-228600" defTabSz="685800" eaLnBrk="0" fontAlgn="base" hangingPunct="0">
              <a:spcBef>
                <a:spcPct val="0"/>
              </a:spcBef>
              <a:spcAft>
                <a:spcPct val="0"/>
              </a:spcAft>
              <a:defRPr>
                <a:solidFill>
                  <a:schemeClr val="tx1"/>
                </a:solidFill>
                <a:latin typeface="Corbel" panose="020B0503020204020204" pitchFamily="34" charset="0"/>
              </a:defRPr>
            </a:lvl8pPr>
            <a:lvl9pPr marL="3886200" indent="-228600" defTabSz="685800" eaLnBrk="0" fontAlgn="base" hangingPunct="0">
              <a:spcBef>
                <a:spcPct val="0"/>
              </a:spcBef>
              <a:spcAft>
                <a:spcPct val="0"/>
              </a:spcAft>
              <a:defRPr>
                <a:solidFill>
                  <a:schemeClr val="tx1"/>
                </a:solidFill>
                <a:latin typeface="Corbel" panose="020B0503020204020204" pitchFamily="34" charset="0"/>
              </a:defRPr>
            </a:lvl9pPr>
          </a:lstStyle>
          <a:p>
            <a:pPr>
              <a:lnSpc>
                <a:spcPct val="90000"/>
              </a:lnSpc>
            </a:pPr>
            <a:r>
              <a:rPr lang="en-US" altLang="en-US" sz="4400" b="1">
                <a:solidFill>
                  <a:srgbClr val="FFFFCC"/>
                </a:solidFill>
              </a:rPr>
              <a:t>General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76200" y="76200"/>
            <a:ext cx="90678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160000"/>
              </a:lnSpc>
              <a:buFontTx/>
              <a:buChar char="•"/>
            </a:pPr>
            <a:r>
              <a:rPr lang="en-US" altLang="en-US" sz="1600">
                <a:solidFill>
                  <a:schemeClr val="folHlink"/>
                </a:solidFill>
                <a:latin typeface="Arial Black" panose="020B0A04020102020204" pitchFamily="34" charset="0"/>
              </a:rPr>
              <a:t> Be sure to complete all activities, any work that is not complete will be counted</a:t>
            </a:r>
            <a:r>
              <a:rPr lang="en-US" altLang="en-US" sz="1600">
                <a:latin typeface="Arial Black" panose="020B0A04020102020204" pitchFamily="34" charset="0"/>
              </a:rPr>
              <a:t> </a:t>
            </a:r>
            <a:r>
              <a:rPr lang="en-US" altLang="en-US" sz="1600">
                <a:solidFill>
                  <a:srgbClr val="FF7C80"/>
                </a:solidFill>
                <a:latin typeface="Arial Black" panose="020B0A04020102020204" pitchFamily="34" charset="0"/>
              </a:rPr>
              <a:t>incomplete. THERE ARE NO MAKE-UPS.</a:t>
            </a:r>
          </a:p>
          <a:p>
            <a:pPr eaLnBrk="1" hangingPunct="1">
              <a:lnSpc>
                <a:spcPct val="160000"/>
              </a:lnSpc>
              <a:buFontTx/>
              <a:buChar char="•"/>
            </a:pPr>
            <a:r>
              <a:rPr lang="en-US" altLang="en-US" sz="1600">
                <a:solidFill>
                  <a:srgbClr val="FFFF99"/>
                </a:solidFill>
                <a:latin typeface="Arial Black" panose="020B0A04020102020204" pitchFamily="34" charset="0"/>
              </a:rPr>
              <a:t> Students must check their MDC email to receive information regarding to the EAP Lab. </a:t>
            </a:r>
          </a:p>
          <a:p>
            <a:pPr eaLnBrk="1" hangingPunct="1">
              <a:lnSpc>
                <a:spcPct val="160000"/>
              </a:lnSpc>
              <a:buFontTx/>
              <a:buChar char="•"/>
            </a:pPr>
            <a:r>
              <a:rPr lang="en-US" altLang="en-US" sz="1600">
                <a:solidFill>
                  <a:schemeClr val="folHlink"/>
                </a:solidFill>
                <a:latin typeface="Arial Black" panose="020B0A04020102020204" pitchFamily="34" charset="0"/>
              </a:rPr>
              <a:t> Students must complete all activities by the deadline.</a:t>
            </a:r>
          </a:p>
          <a:p>
            <a:pPr lvl="1" eaLnBrk="1" hangingPunct="1">
              <a:lnSpc>
                <a:spcPct val="160000"/>
              </a:lnSpc>
            </a:pPr>
            <a:r>
              <a:rPr lang="en-US" altLang="en-US" sz="1600" u="sng">
                <a:solidFill>
                  <a:srgbClr val="FF7C80"/>
                </a:solidFill>
                <a:latin typeface="Arial Black" panose="020B0A04020102020204" pitchFamily="34" charset="0"/>
              </a:rPr>
              <a:t>*Warning: Do not wait at the last minute to complete activities*</a:t>
            </a:r>
            <a:r>
              <a:rPr lang="en-US" altLang="en-US" sz="1600">
                <a:solidFill>
                  <a:srgbClr val="FFFFFF"/>
                </a:solidFill>
                <a:latin typeface="Arial Black" panose="020B0A04020102020204" pitchFamily="34" charset="0"/>
              </a:rPr>
              <a:t> </a:t>
            </a:r>
            <a:endParaRPr lang="en-US" altLang="en-US" sz="1600">
              <a:solidFill>
                <a:schemeClr val="folHlink"/>
              </a:solidFill>
              <a:latin typeface="Arial Black" panose="020B0A04020102020204" pitchFamily="34" charset="0"/>
            </a:endParaRPr>
          </a:p>
          <a:p>
            <a:pPr eaLnBrk="1" hangingPunct="1">
              <a:lnSpc>
                <a:spcPct val="160000"/>
              </a:lnSpc>
              <a:buFontTx/>
              <a:buChar char="•"/>
            </a:pPr>
            <a:r>
              <a:rPr lang="en-US" altLang="en-US" sz="1600">
                <a:solidFill>
                  <a:schemeClr val="folHlink"/>
                </a:solidFill>
                <a:latin typeface="Arial Black" panose="020B0A04020102020204" pitchFamily="34" charset="0"/>
              </a:rPr>
              <a:t>Students must bring their Time Log to the lab to record their hours. </a:t>
            </a:r>
          </a:p>
          <a:p>
            <a:pPr eaLnBrk="1" hangingPunct="1">
              <a:lnSpc>
                <a:spcPct val="160000"/>
              </a:lnSpc>
              <a:buFontTx/>
              <a:buChar char="•"/>
            </a:pPr>
            <a:r>
              <a:rPr lang="en-US" altLang="en-US" sz="1600">
                <a:solidFill>
                  <a:srgbClr val="FF7C80"/>
                </a:solidFill>
                <a:latin typeface="Arial Black" panose="020B0A04020102020204" pitchFamily="34" charset="0"/>
              </a:rPr>
              <a:t> </a:t>
            </a:r>
            <a:r>
              <a:rPr lang="en-US" altLang="en-US" sz="1600" u="sng">
                <a:solidFill>
                  <a:srgbClr val="FF7C80"/>
                </a:solidFill>
                <a:latin typeface="Arial Black" panose="020B0A04020102020204" pitchFamily="34" charset="0"/>
              </a:rPr>
              <a:t>EAP Lab Staff will not handle time disputes if students have not been taking accurate notes on their Time Log. </a:t>
            </a:r>
            <a:r>
              <a:rPr lang="en-US" altLang="en-US" sz="1600">
                <a:solidFill>
                  <a:srgbClr val="FF7C80"/>
                </a:solidFill>
                <a:latin typeface="Arial Black" panose="020B0A04020102020204" pitchFamily="34" charset="0"/>
              </a:rPr>
              <a:t> </a:t>
            </a:r>
            <a:r>
              <a:rPr lang="en-US" altLang="en-US" sz="1600">
                <a:solidFill>
                  <a:schemeClr val="folHlink"/>
                </a:solidFill>
                <a:latin typeface="Arial Black" panose="020B0A04020102020204" pitchFamily="34" charset="0"/>
              </a:rPr>
              <a:t>Furthermore, an EAP Lab Staff member on duty will sign off on the Time Log to avoid any discrepancies.</a:t>
            </a:r>
          </a:p>
          <a:p>
            <a:pPr eaLnBrk="1" hangingPunct="1">
              <a:lnSpc>
                <a:spcPct val="160000"/>
              </a:lnSpc>
              <a:buFontTx/>
              <a:buChar char="•"/>
            </a:pPr>
            <a:r>
              <a:rPr lang="en-US" altLang="en-US" sz="1600">
                <a:solidFill>
                  <a:schemeClr val="folHlink"/>
                </a:solidFill>
                <a:latin typeface="Arial Black" panose="020B0A04020102020204" pitchFamily="34" charset="0"/>
              </a:rPr>
              <a:t> Food, open beverage containers, and water bottles are PROHIBITED in the Lab!</a:t>
            </a:r>
          </a:p>
          <a:p>
            <a:pPr eaLnBrk="1" hangingPunct="1">
              <a:lnSpc>
                <a:spcPct val="160000"/>
              </a:lnSpc>
              <a:buFontTx/>
              <a:buChar char="•"/>
            </a:pPr>
            <a:r>
              <a:rPr lang="en-US" altLang="en-US" b="1">
                <a:solidFill>
                  <a:srgbClr val="FFFF99"/>
                </a:solidFill>
                <a:latin typeface="Arial Black" panose="020B0A04020102020204" pitchFamily="34" charset="0"/>
              </a:rPr>
              <a:t>The lab staff and Tutors will assist you in any way they can.</a:t>
            </a:r>
          </a:p>
          <a:p>
            <a:pPr eaLnBrk="1" hangingPunct="1">
              <a:lnSpc>
                <a:spcPct val="160000"/>
              </a:lnSpc>
              <a:buFontTx/>
              <a:buChar char="•"/>
            </a:pPr>
            <a:r>
              <a:rPr lang="en-US" altLang="en-US" b="1">
                <a:solidFill>
                  <a:srgbClr val="FFFF99"/>
                </a:solidFill>
                <a:latin typeface="Arial Black" panose="020B0A04020102020204" pitchFamily="34" charset="0"/>
              </a:rPr>
              <a:t> </a:t>
            </a:r>
            <a:r>
              <a:rPr lang="en-US" altLang="en-US" sz="2000" b="1" u="sng">
                <a:solidFill>
                  <a:srgbClr val="FFFF99"/>
                </a:solidFill>
                <a:latin typeface="Arial Black" panose="020B0A04020102020204" pitchFamily="34" charset="0"/>
              </a:rPr>
              <a:t>ASK QUESTIONS!</a:t>
            </a:r>
            <a:endParaRPr lang="en-US" altLang="en-US" b="1" u="sng">
              <a:solidFill>
                <a:srgbClr val="FFFF99"/>
              </a:solidFill>
              <a:latin typeface="Arial Black" panose="020B0A04020102020204" pitchFamily="34" charset="0"/>
            </a:endParaRPr>
          </a:p>
          <a:p>
            <a:pPr eaLnBrk="1" hangingPunct="1">
              <a:lnSpc>
                <a:spcPct val="160000"/>
              </a:lnSpc>
            </a:pPr>
            <a:endParaRPr lang="en-US" altLang="en-US" sz="1600">
              <a:solidFill>
                <a:schemeClr val="folHlink"/>
              </a:solidFill>
              <a:latin typeface="Arial Black" panose="020B0A040201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idx="1"/>
          </p:nvPr>
        </p:nvSpPr>
        <p:spPr>
          <a:xfrm>
            <a:off x="0" y="76200"/>
            <a:ext cx="9144000" cy="6553200"/>
          </a:xfrm>
        </p:spPr>
        <p:txBody>
          <a:bodyPr>
            <a:noAutofit/>
          </a:bodyPr>
          <a:lstStyle/>
          <a:p>
            <a:pPr marL="0" indent="0" defTabSz="457207" eaLnBrk="1" fontAlgn="auto" hangingPunct="1">
              <a:lnSpc>
                <a:spcPct val="80000"/>
              </a:lnSpc>
              <a:spcAft>
                <a:spcPts val="0"/>
              </a:spcAft>
              <a:buClr>
                <a:schemeClr val="bg2">
                  <a:lumMod val="40000"/>
                  <a:lumOff val="60000"/>
                </a:schemeClr>
              </a:buClr>
              <a:buNone/>
              <a:defRPr/>
            </a:pPr>
            <a:r>
              <a:rPr lang="en-US" altLang="en-US" sz="3600" b="1">
                <a:solidFill>
                  <a:srgbClr val="FFFF66"/>
                </a:solidFill>
              </a:rPr>
              <a:t>Grading Criteria: </a:t>
            </a:r>
            <a:r>
              <a:rPr lang="en-US" altLang="en-US" sz="3600" b="1" u="sng">
                <a:solidFill>
                  <a:srgbClr val="FFFF66"/>
                </a:solidFill>
              </a:rPr>
              <a:t>Total Possible Score</a:t>
            </a: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200">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r>
              <a:rPr lang="en-US" altLang="en-US" sz="1400" b="1">
                <a:solidFill>
                  <a:srgbClr val="FFFF66"/>
                </a:solidFill>
              </a:rPr>
              <a:t>	</a:t>
            </a:r>
            <a:r>
              <a:rPr lang="en-US" altLang="en-US" sz="2000" b="1">
                <a:solidFill>
                  <a:srgbClr val="FFFF66"/>
                </a:solidFill>
              </a:rPr>
              <a:t>Completion of all of 15 hours in the Lab  . . . . . . . . . . . .  . . . . . . . . . 15 % </a:t>
            </a:r>
          </a:p>
          <a:p>
            <a:pPr marL="342906" indent="-342906" defTabSz="457207" eaLnBrk="1" fontAlgn="auto" hangingPunct="1">
              <a:lnSpc>
                <a:spcPct val="80000"/>
              </a:lnSpc>
              <a:spcAft>
                <a:spcPts val="0"/>
              </a:spcAft>
              <a:buClr>
                <a:schemeClr val="bg2">
                  <a:lumMod val="40000"/>
                  <a:lumOff val="60000"/>
                </a:schemeClr>
              </a:buClr>
              <a:buFontTx/>
              <a:buNone/>
              <a:defRPr/>
            </a:pPr>
            <a:r>
              <a:rPr lang="en-US" altLang="en-US" sz="700" b="1">
                <a:solidFill>
                  <a:srgbClr val="FFFF66"/>
                </a:solidFill>
              </a:rPr>
              <a:t>	</a:t>
            </a:r>
            <a:r>
              <a:rPr lang="en-US" altLang="en-US" sz="1400" b="1">
                <a:solidFill>
                  <a:srgbClr val="FFFF66"/>
                </a:solidFill>
              </a:rPr>
              <a:t>The 15 hours will be divided into 3 periods. The first 5 hours must be completed before the deadline. If a student does not meet any of the deadlines below , partial credit is deducted.</a:t>
            </a: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0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r>
              <a:rPr lang="en-US" altLang="en-US" sz="1400" b="1">
                <a:solidFill>
                  <a:srgbClr val="FFFF66"/>
                </a:solidFill>
              </a:rPr>
              <a:t>	  </a:t>
            </a: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0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0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0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0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0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0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4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r>
              <a:rPr lang="en-US" altLang="en-US" sz="1400" b="1">
                <a:solidFill>
                  <a:srgbClr val="FFFF66"/>
                </a:solidFill>
              </a:rPr>
              <a:t>	</a:t>
            </a:r>
            <a:r>
              <a:rPr lang="en-US" altLang="en-US" sz="2000" b="1">
                <a:solidFill>
                  <a:srgbClr val="FFFF66"/>
                </a:solidFill>
              </a:rPr>
              <a:t>Completion of all activities with *good scores* . . . . . . . . . . . . . . . . 70%</a:t>
            </a:r>
          </a:p>
          <a:p>
            <a:pPr marL="342906" indent="-342906" defTabSz="457207" eaLnBrk="1" fontAlgn="auto" hangingPunct="1">
              <a:lnSpc>
                <a:spcPct val="80000"/>
              </a:lnSpc>
              <a:spcAft>
                <a:spcPts val="0"/>
              </a:spcAft>
              <a:buClr>
                <a:schemeClr val="bg2">
                  <a:lumMod val="40000"/>
                  <a:lumOff val="60000"/>
                </a:schemeClr>
              </a:buClr>
              <a:buFontTx/>
              <a:buNone/>
              <a:defRPr/>
            </a:pPr>
            <a:endParaRPr lang="en-US" altLang="en-US" sz="1400" b="1">
              <a:solidFill>
                <a:srgbClr val="FFFF66"/>
              </a:solidFill>
            </a:endParaRPr>
          </a:p>
          <a:p>
            <a:pPr marL="342906" indent="-342906" defTabSz="457207" eaLnBrk="1" fontAlgn="auto" hangingPunct="1">
              <a:lnSpc>
                <a:spcPct val="80000"/>
              </a:lnSpc>
              <a:spcAft>
                <a:spcPts val="0"/>
              </a:spcAft>
              <a:buClr>
                <a:schemeClr val="bg2">
                  <a:lumMod val="40000"/>
                  <a:lumOff val="60000"/>
                </a:schemeClr>
              </a:buClr>
              <a:buFontTx/>
              <a:buNone/>
              <a:defRPr/>
            </a:pPr>
            <a:r>
              <a:rPr lang="en-US" altLang="en-US" sz="1400" b="1">
                <a:solidFill>
                  <a:srgbClr val="FFFF66"/>
                </a:solidFill>
              </a:rPr>
              <a:t>	</a:t>
            </a:r>
            <a:r>
              <a:rPr lang="en-US" altLang="en-US" sz="2000" b="1">
                <a:solidFill>
                  <a:srgbClr val="FFFF66"/>
                </a:solidFill>
              </a:rPr>
              <a:t>Completion of the Post Test  . . . . . . . . . . . . . . . . . . . . . . . . . . . . . . . . 15% </a:t>
            </a:r>
          </a:p>
          <a:p>
            <a:pPr marL="342906" indent="-342906" defTabSz="457207" eaLnBrk="1" fontAlgn="auto" hangingPunct="1">
              <a:lnSpc>
                <a:spcPct val="80000"/>
              </a:lnSpc>
              <a:spcAft>
                <a:spcPts val="0"/>
              </a:spcAft>
              <a:buClr>
                <a:schemeClr val="bg2">
                  <a:lumMod val="40000"/>
                  <a:lumOff val="60000"/>
                </a:schemeClr>
              </a:buClr>
              <a:buFontTx/>
              <a:buNone/>
              <a:defRPr/>
            </a:pPr>
            <a:r>
              <a:rPr lang="en-US" altLang="en-US" sz="1400" b="1">
                <a:solidFill>
                  <a:srgbClr val="FFFF66"/>
                </a:solidFill>
              </a:rPr>
              <a:t>					</a:t>
            </a:r>
          </a:p>
          <a:p>
            <a:pPr marL="342906" indent="-342906" algn="ctr" defTabSz="457207" eaLnBrk="1" fontAlgn="auto" hangingPunct="1">
              <a:lnSpc>
                <a:spcPct val="80000"/>
              </a:lnSpc>
              <a:spcAft>
                <a:spcPts val="0"/>
              </a:spcAft>
              <a:buClr>
                <a:schemeClr val="bg2">
                  <a:lumMod val="40000"/>
                  <a:lumOff val="60000"/>
                </a:schemeClr>
              </a:buClr>
              <a:buFontTx/>
              <a:buNone/>
              <a:defRPr/>
            </a:pPr>
            <a:r>
              <a:rPr lang="en-US" altLang="en-US" sz="1600">
                <a:solidFill>
                  <a:srgbClr val="FFFF66"/>
                </a:solidFill>
              </a:rPr>
              <a:t>	(maximum</a:t>
            </a:r>
            <a:r>
              <a:rPr lang="en-US" altLang="en-US">
                <a:solidFill>
                  <a:srgbClr val="FFFF66"/>
                </a:solidFill>
              </a:rPr>
              <a:t> score possible 100)</a:t>
            </a:r>
            <a:r>
              <a:rPr lang="en-US" altLang="en-US"/>
              <a:t>	</a:t>
            </a:r>
          </a:p>
        </p:txBody>
      </p:sp>
      <p:graphicFrame>
        <p:nvGraphicFramePr>
          <p:cNvPr id="3" name="Table 2"/>
          <p:cNvGraphicFramePr>
            <a:graphicFrameLocks noGrp="1"/>
          </p:cNvGraphicFramePr>
          <p:nvPr>
            <p:extLst>
              <p:ext uri="{D42A27DB-BD31-4B8C-83A1-F6EECF244321}">
                <p14:modId xmlns:p14="http://schemas.microsoft.com/office/powerpoint/2010/main" val="510097727"/>
              </p:ext>
            </p:extLst>
          </p:nvPr>
        </p:nvGraphicFramePr>
        <p:xfrm>
          <a:off x="838200" y="2133600"/>
          <a:ext cx="7696200" cy="1219200"/>
        </p:xfrm>
        <a:graphic>
          <a:graphicData uri="http://schemas.openxmlformats.org/drawingml/2006/table">
            <a:tbl>
              <a:tblPr firstRow="1" bandRow="1">
                <a:tableStyleId>{F2DE63D5-997A-4646-A377-4702673A728D}</a:tableStyleId>
              </a:tblPr>
              <a:tblGrid>
                <a:gridCol w="2632910">
                  <a:extLst>
                    <a:ext uri="{9D8B030D-6E8A-4147-A177-3AD203B41FA5}">
                      <a16:colId xmlns="" xmlns:a16="http://schemas.microsoft.com/office/drawing/2014/main" val="4167862168"/>
                    </a:ext>
                  </a:extLst>
                </a:gridCol>
                <a:gridCol w="2531645">
                  <a:extLst>
                    <a:ext uri="{9D8B030D-6E8A-4147-A177-3AD203B41FA5}">
                      <a16:colId xmlns="" xmlns:a16="http://schemas.microsoft.com/office/drawing/2014/main" val="3667906362"/>
                    </a:ext>
                  </a:extLst>
                </a:gridCol>
                <a:gridCol w="2531645">
                  <a:extLst>
                    <a:ext uri="{9D8B030D-6E8A-4147-A177-3AD203B41FA5}">
                      <a16:colId xmlns="" xmlns:a16="http://schemas.microsoft.com/office/drawing/2014/main" val="491504989"/>
                    </a:ext>
                  </a:extLst>
                </a:gridCol>
              </a:tblGrid>
              <a:tr h="508000">
                <a:tc>
                  <a:txBody>
                    <a:bodyPr/>
                    <a:lstStyle/>
                    <a:p>
                      <a:pPr algn="ctr"/>
                      <a:r>
                        <a:rPr lang="en-US" altLang="en-US" sz="2400" baseline="0" dirty="0"/>
                        <a:t>1st: </a:t>
                      </a:r>
                      <a:r>
                        <a:rPr lang="en-US" altLang="en-US" sz="2400" dirty="0"/>
                        <a:t>5 Hours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2400" dirty="0"/>
                        <a:t>2nd</a:t>
                      </a:r>
                      <a:r>
                        <a:rPr lang="en-US" altLang="en-US" sz="2400" baseline="0" dirty="0"/>
                        <a:t>: </a:t>
                      </a:r>
                      <a:r>
                        <a:rPr lang="en-US" altLang="en-US" sz="2400" dirty="0"/>
                        <a:t>5 Hours</a:t>
                      </a:r>
                      <a:endParaRPr lang="en-US" altLang="en-US" sz="2400" b="1" dirty="0">
                        <a:solidFill>
                          <a:srgbClr val="FFFF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2400" b="1" dirty="0">
                          <a:solidFill>
                            <a:schemeClr val="bg1"/>
                          </a:solidFill>
                        </a:rPr>
                        <a:t>3</a:t>
                      </a:r>
                      <a:r>
                        <a:rPr lang="en-US" altLang="en-US" sz="2400" b="1" baseline="30000" dirty="0">
                          <a:solidFill>
                            <a:schemeClr val="bg1"/>
                          </a:solidFill>
                        </a:rPr>
                        <a:t>rd</a:t>
                      </a:r>
                      <a:r>
                        <a:rPr lang="en-US" altLang="en-US" sz="2400" b="1" baseline="0" dirty="0">
                          <a:solidFill>
                            <a:schemeClr val="bg1"/>
                          </a:solidFill>
                        </a:rPr>
                        <a:t>: 5 Hours</a:t>
                      </a:r>
                      <a:endParaRPr lang="en-US" altLang="en-US" sz="2400" b="1" dirty="0">
                        <a:solidFill>
                          <a:schemeClr val="bg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177345249"/>
                  </a:ext>
                </a:extLst>
              </a:tr>
              <a:tr h="711200">
                <a:tc>
                  <a:txBody>
                    <a:bodyPr/>
                    <a:lstStyle/>
                    <a:p>
                      <a:pPr algn="ctr"/>
                      <a:r>
                        <a:rPr lang="en-US" altLang="en-US" sz="1800" b="1" dirty="0" smtClean="0"/>
                        <a:t> </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en-US" sz="1800" b="1" dirty="0" smtClean="0"/>
                        <a:t> </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1" dirty="0" smtClean="0"/>
                        <a:t> </a:t>
                      </a:r>
                      <a:endParaRPr lang="en-US" sz="1800" b="1"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9873060"/>
                  </a:ext>
                </a:extLst>
              </a:tr>
            </a:tbl>
          </a:graphicData>
        </a:graphic>
      </p:graphicFrame>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On-screen Show (4:3)</PresentationFormat>
  <Paragraphs>96</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Corbel</vt:lpstr>
      <vt:lpstr>Verdana</vt:lpstr>
      <vt:lpstr>Wingdings 3</vt:lpstr>
      <vt:lpstr>Depth</vt:lpstr>
      <vt:lpstr>PowerPoint Presentation</vt:lpstr>
      <vt:lpstr>Academic Support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Cabrera, Bertha</dc:creator>
  <cp:lastModifiedBy>Cabrera, Bertha</cp:lastModifiedBy>
  <cp:revision>3</cp:revision>
  <dcterms:modified xsi:type="dcterms:W3CDTF">2017-07-20T14:59:50Z</dcterms:modified>
</cp:coreProperties>
</file>