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86" r:id="rId3"/>
    <p:sldId id="258" r:id="rId4"/>
    <p:sldId id="257" r:id="rId5"/>
    <p:sldId id="281" r:id="rId6"/>
    <p:sldId id="278" r:id="rId7"/>
    <p:sldId id="279" r:id="rId8"/>
    <p:sldId id="282" r:id="rId9"/>
    <p:sldId id="259" r:id="rId10"/>
    <p:sldId id="284" r:id="rId11"/>
    <p:sldId id="265" r:id="rId12"/>
    <p:sldId id="283" r:id="rId13"/>
    <p:sldId id="260" r:id="rId14"/>
    <p:sldId id="261" r:id="rId15"/>
    <p:sldId id="262" r:id="rId16"/>
    <p:sldId id="276" r:id="rId17"/>
    <p:sldId id="275" r:id="rId18"/>
    <p:sldId id="263" r:id="rId19"/>
    <p:sldId id="264" r:id="rId20"/>
    <p:sldId id="266" r:id="rId21"/>
    <p:sldId id="267" r:id="rId22"/>
    <p:sldId id="268" r:id="rId23"/>
    <p:sldId id="285" r:id="rId24"/>
    <p:sldId id="269" r:id="rId25"/>
    <p:sldId id="270" r:id="rId26"/>
    <p:sldId id="271" r:id="rId27"/>
    <p:sldId id="277" r:id="rId28"/>
    <p:sldId id="288" r:id="rId29"/>
    <p:sldId id="290" r:id="rId30"/>
    <p:sldId id="2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EA1"/>
    <a:srgbClr val="204B28"/>
    <a:srgbClr val="FEF6DF"/>
    <a:srgbClr val="DFD7C4"/>
    <a:srgbClr val="81C553"/>
    <a:srgbClr val="E0C67F"/>
    <a:srgbClr val="FFF0BF"/>
    <a:srgbClr val="B5995E"/>
    <a:srgbClr val="B2D99A"/>
    <a:srgbClr val="FCF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1EC353-4E36-4EE1-8C56-2979652FDFE0}"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AE4D-945E-449F-B430-178E58E36574}" type="slidenum">
              <a:rPr lang="en-US" smtClean="0"/>
              <a:t>‹#›</a:t>
            </a:fld>
            <a:endParaRPr lang="en-US"/>
          </a:p>
        </p:txBody>
      </p:sp>
    </p:spTree>
    <p:extLst>
      <p:ext uri="{BB962C8B-B14F-4D97-AF65-F5344CB8AC3E}">
        <p14:creationId xmlns:p14="http://schemas.microsoft.com/office/powerpoint/2010/main" val="409137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1EC353-4E36-4EE1-8C56-2979652FDFE0}"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5AE4D-945E-449F-B430-178E58E36574}" type="slidenum">
              <a:rPr lang="en-US" smtClean="0"/>
              <a:t>‹#›</a:t>
            </a:fld>
            <a:endParaRPr lang="en-US"/>
          </a:p>
        </p:txBody>
      </p:sp>
    </p:spTree>
    <p:extLst>
      <p:ext uri="{BB962C8B-B14F-4D97-AF65-F5344CB8AC3E}">
        <p14:creationId xmlns:p14="http://schemas.microsoft.com/office/powerpoint/2010/main" val="398221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1EC353-4E36-4EE1-8C56-2979652FDFE0}"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AE4D-945E-449F-B430-178E58E36574}" type="slidenum">
              <a:rPr lang="en-US" smtClean="0"/>
              <a:t>‹#›</a:t>
            </a:fld>
            <a:endParaRPr lang="en-US"/>
          </a:p>
        </p:txBody>
      </p:sp>
    </p:spTree>
    <p:extLst>
      <p:ext uri="{BB962C8B-B14F-4D97-AF65-F5344CB8AC3E}">
        <p14:creationId xmlns:p14="http://schemas.microsoft.com/office/powerpoint/2010/main" val="252593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1EC353-4E36-4EE1-8C56-2979652FDFE0}"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AE4D-945E-449F-B430-178E58E3657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36489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1EC353-4E36-4EE1-8C56-2979652FDFE0}"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AE4D-945E-449F-B430-178E58E36574}" type="slidenum">
              <a:rPr lang="en-US" smtClean="0"/>
              <a:t>‹#›</a:t>
            </a:fld>
            <a:endParaRPr lang="en-US"/>
          </a:p>
        </p:txBody>
      </p:sp>
    </p:spTree>
    <p:extLst>
      <p:ext uri="{BB962C8B-B14F-4D97-AF65-F5344CB8AC3E}">
        <p14:creationId xmlns:p14="http://schemas.microsoft.com/office/powerpoint/2010/main" val="3611538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21EC353-4E36-4EE1-8C56-2979652FDFE0}" type="datetimeFigureOut">
              <a:rPr lang="en-US" smtClean="0"/>
              <a:t>4/29/2017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AE4D-945E-449F-B430-178E58E36574}" type="slidenum">
              <a:rPr lang="en-US" smtClean="0"/>
              <a:t>‹#›</a:t>
            </a:fld>
            <a:endParaRPr lang="en-US"/>
          </a:p>
        </p:txBody>
      </p:sp>
    </p:spTree>
    <p:extLst>
      <p:ext uri="{BB962C8B-B14F-4D97-AF65-F5344CB8AC3E}">
        <p14:creationId xmlns:p14="http://schemas.microsoft.com/office/powerpoint/2010/main" val="1008950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21EC353-4E36-4EE1-8C56-2979652FDFE0}" type="datetimeFigureOut">
              <a:rPr lang="en-US" smtClean="0"/>
              <a:t>4/29/2017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AE4D-945E-449F-B430-178E58E36574}" type="slidenum">
              <a:rPr lang="en-US" smtClean="0"/>
              <a:t>‹#›</a:t>
            </a:fld>
            <a:endParaRPr lang="en-US"/>
          </a:p>
        </p:txBody>
      </p:sp>
    </p:spTree>
    <p:extLst>
      <p:ext uri="{BB962C8B-B14F-4D97-AF65-F5344CB8AC3E}">
        <p14:creationId xmlns:p14="http://schemas.microsoft.com/office/powerpoint/2010/main" val="3784068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1EC353-4E36-4EE1-8C56-2979652FDFE0}"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AE4D-945E-449F-B430-178E58E36574}" type="slidenum">
              <a:rPr lang="en-US" smtClean="0"/>
              <a:t>‹#›</a:t>
            </a:fld>
            <a:endParaRPr lang="en-US"/>
          </a:p>
        </p:txBody>
      </p:sp>
    </p:spTree>
    <p:extLst>
      <p:ext uri="{BB962C8B-B14F-4D97-AF65-F5344CB8AC3E}">
        <p14:creationId xmlns:p14="http://schemas.microsoft.com/office/powerpoint/2010/main" val="1115160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1EC353-4E36-4EE1-8C56-2979652FDFE0}"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AE4D-945E-449F-B430-178E58E36574}" type="slidenum">
              <a:rPr lang="en-US" smtClean="0"/>
              <a:t>‹#›</a:t>
            </a:fld>
            <a:endParaRPr lang="en-US"/>
          </a:p>
        </p:txBody>
      </p:sp>
    </p:spTree>
    <p:extLst>
      <p:ext uri="{BB962C8B-B14F-4D97-AF65-F5344CB8AC3E}">
        <p14:creationId xmlns:p14="http://schemas.microsoft.com/office/powerpoint/2010/main" val="357701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21EC353-4E36-4EE1-8C56-2979652FDFE0}"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AE4D-945E-449F-B430-178E58E36574}" type="slidenum">
              <a:rPr lang="en-US" smtClean="0"/>
              <a:t>‹#›</a:t>
            </a:fld>
            <a:endParaRPr lang="en-US"/>
          </a:p>
        </p:txBody>
      </p:sp>
    </p:spTree>
    <p:extLst>
      <p:ext uri="{BB962C8B-B14F-4D97-AF65-F5344CB8AC3E}">
        <p14:creationId xmlns:p14="http://schemas.microsoft.com/office/powerpoint/2010/main" val="645536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1EC353-4E36-4EE1-8C56-2979652FDFE0}"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AE4D-945E-449F-B430-178E58E36574}" type="slidenum">
              <a:rPr lang="en-US" smtClean="0"/>
              <a:t>‹#›</a:t>
            </a:fld>
            <a:endParaRPr lang="en-US"/>
          </a:p>
        </p:txBody>
      </p:sp>
    </p:spTree>
    <p:extLst>
      <p:ext uri="{BB962C8B-B14F-4D97-AF65-F5344CB8AC3E}">
        <p14:creationId xmlns:p14="http://schemas.microsoft.com/office/powerpoint/2010/main" val="323442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1EC353-4E36-4EE1-8C56-2979652FDFE0}"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5AE4D-945E-449F-B430-178E58E36574}" type="slidenum">
              <a:rPr lang="en-US" smtClean="0"/>
              <a:t>‹#›</a:t>
            </a:fld>
            <a:endParaRPr lang="en-US"/>
          </a:p>
        </p:txBody>
      </p:sp>
    </p:spTree>
    <p:extLst>
      <p:ext uri="{BB962C8B-B14F-4D97-AF65-F5344CB8AC3E}">
        <p14:creationId xmlns:p14="http://schemas.microsoft.com/office/powerpoint/2010/main" val="422434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1EC353-4E36-4EE1-8C56-2979652FDFE0}" type="datetimeFigureOut">
              <a:rPr lang="en-US" smtClean="0"/>
              <a:t>4/29/2017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65AE4D-945E-449F-B430-178E58E36574}" type="slidenum">
              <a:rPr lang="en-US" smtClean="0"/>
              <a:t>‹#›</a:t>
            </a:fld>
            <a:endParaRPr lang="en-US"/>
          </a:p>
        </p:txBody>
      </p:sp>
    </p:spTree>
    <p:extLst>
      <p:ext uri="{BB962C8B-B14F-4D97-AF65-F5344CB8AC3E}">
        <p14:creationId xmlns:p14="http://schemas.microsoft.com/office/powerpoint/2010/main" val="5210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21EC353-4E36-4EE1-8C56-2979652FDFE0}" type="datetimeFigureOut">
              <a:rPr lang="en-US" smtClean="0"/>
              <a:t>4/29/2017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665AE4D-945E-449F-B430-178E58E36574}" type="slidenum">
              <a:rPr lang="en-US" smtClean="0"/>
              <a:t>‹#›</a:t>
            </a:fld>
            <a:endParaRPr lang="en-US"/>
          </a:p>
        </p:txBody>
      </p:sp>
    </p:spTree>
    <p:extLst>
      <p:ext uri="{BB962C8B-B14F-4D97-AF65-F5344CB8AC3E}">
        <p14:creationId xmlns:p14="http://schemas.microsoft.com/office/powerpoint/2010/main" val="407334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21EC353-4E36-4EE1-8C56-2979652FDFE0}" type="datetimeFigureOut">
              <a:rPr lang="en-US" smtClean="0"/>
              <a:t>4/29/2017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665AE4D-945E-449F-B430-178E58E36574}" type="slidenum">
              <a:rPr lang="en-US" smtClean="0"/>
              <a:t>‹#›</a:t>
            </a:fld>
            <a:endParaRPr lang="en-US"/>
          </a:p>
        </p:txBody>
      </p:sp>
    </p:spTree>
    <p:extLst>
      <p:ext uri="{BB962C8B-B14F-4D97-AF65-F5344CB8AC3E}">
        <p14:creationId xmlns:p14="http://schemas.microsoft.com/office/powerpoint/2010/main" val="412620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21EC353-4E36-4EE1-8C56-2979652FDFE0}" type="datetimeFigureOut">
              <a:rPr lang="en-US" smtClean="0"/>
              <a:t>4/29/2017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665AE4D-945E-449F-B430-178E58E36574}" type="slidenum">
              <a:rPr lang="en-US" smtClean="0"/>
              <a:t>‹#›</a:t>
            </a:fld>
            <a:endParaRPr lang="en-US"/>
          </a:p>
        </p:txBody>
      </p:sp>
    </p:spTree>
    <p:extLst>
      <p:ext uri="{BB962C8B-B14F-4D97-AF65-F5344CB8AC3E}">
        <p14:creationId xmlns:p14="http://schemas.microsoft.com/office/powerpoint/2010/main" val="232750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1EC353-4E36-4EE1-8C56-2979652FDFE0}"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5AE4D-945E-449F-B430-178E58E36574}" type="slidenum">
              <a:rPr lang="en-US" smtClean="0"/>
              <a:t>‹#›</a:t>
            </a:fld>
            <a:endParaRPr lang="en-US"/>
          </a:p>
        </p:txBody>
      </p:sp>
    </p:spTree>
    <p:extLst>
      <p:ext uri="{BB962C8B-B14F-4D97-AF65-F5344CB8AC3E}">
        <p14:creationId xmlns:p14="http://schemas.microsoft.com/office/powerpoint/2010/main" val="315368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21EC353-4E36-4EE1-8C56-2979652FDFE0}" type="datetimeFigureOut">
              <a:rPr lang="en-US" smtClean="0"/>
              <a:t>4/29/2017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665AE4D-945E-449F-B430-178E58E36574}" type="slidenum">
              <a:rPr lang="en-US" smtClean="0"/>
              <a:t>‹#›</a:t>
            </a:fld>
            <a:endParaRPr lang="en-US"/>
          </a:p>
        </p:txBody>
      </p:sp>
    </p:spTree>
    <p:extLst>
      <p:ext uri="{BB962C8B-B14F-4D97-AF65-F5344CB8AC3E}">
        <p14:creationId xmlns:p14="http://schemas.microsoft.com/office/powerpoint/2010/main" val="10817821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gif"/></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112154" y="0"/>
            <a:ext cx="7962246" cy="2862322"/>
          </a:xfrm>
          <a:prstGeom prst="rect">
            <a:avLst/>
          </a:prstGeom>
          <a:noFill/>
        </p:spPr>
        <p:txBody>
          <a:bodyPr wrap="square" lIns="91440" tIns="45720" rIns="91440" bIns="45720">
            <a:spAutoFit/>
          </a:bodyPr>
          <a:lstStyle/>
          <a:p>
            <a:pPr algn="ctr"/>
            <a:r>
              <a:rPr lang="en-US" sz="6000" b="0" cap="none" spc="0" dirty="0" smtClean="0">
                <a:ln w="0">
                  <a:solidFill>
                    <a:schemeClr val="accent4">
                      <a:lumMod val="60000"/>
                      <a:lumOff val="40000"/>
                    </a:schemeClr>
                  </a:solidFill>
                </a:ln>
                <a:solidFill>
                  <a:schemeClr val="accent4">
                    <a:lumMod val="40000"/>
                    <a:lumOff val="60000"/>
                  </a:schemeClr>
                </a:solidFill>
                <a:effectLst>
                  <a:outerShdw blurRad="38100" dist="25400" dir="5400000" algn="ctr" rotWithShape="0">
                    <a:srgbClr val="6E747A">
                      <a:alpha val="43000"/>
                    </a:srgbClr>
                  </a:outerShdw>
                </a:effectLst>
                <a:latin typeface="Snap ITC" panose="04040A07060A02020202" pitchFamily="82" charset="0"/>
              </a:rPr>
              <a:t>End of Spring Term </a:t>
            </a:r>
          </a:p>
          <a:p>
            <a:pPr algn="ctr"/>
            <a:r>
              <a:rPr lang="en-US" sz="6000" dirty="0" smtClean="0">
                <a:ln w="0">
                  <a:solidFill>
                    <a:schemeClr val="accent4">
                      <a:lumMod val="60000"/>
                      <a:lumOff val="40000"/>
                    </a:schemeClr>
                  </a:solidFill>
                </a:ln>
                <a:solidFill>
                  <a:schemeClr val="accent4">
                    <a:lumMod val="40000"/>
                    <a:lumOff val="60000"/>
                  </a:schemeClr>
                </a:solidFill>
                <a:effectLst>
                  <a:outerShdw blurRad="38100" dist="25400" dir="5400000" algn="ctr" rotWithShape="0">
                    <a:srgbClr val="6E747A">
                      <a:alpha val="43000"/>
                    </a:srgbClr>
                  </a:outerShdw>
                </a:effectLst>
                <a:latin typeface="Snap ITC" panose="04040A07060A02020202" pitchFamily="82" charset="0"/>
              </a:rPr>
              <a:t>Luncheon</a:t>
            </a:r>
            <a:endParaRPr lang="en-US" sz="6000" b="0" cap="none" spc="0" dirty="0">
              <a:ln w="0">
                <a:solidFill>
                  <a:schemeClr val="accent4">
                    <a:lumMod val="60000"/>
                    <a:lumOff val="40000"/>
                  </a:schemeClr>
                </a:solidFill>
              </a:ln>
              <a:solidFill>
                <a:schemeClr val="accent4">
                  <a:lumMod val="40000"/>
                  <a:lumOff val="60000"/>
                </a:schemeClr>
              </a:solidFill>
              <a:effectLst>
                <a:outerShdw blurRad="38100" dist="25400" dir="5400000" algn="ctr" rotWithShape="0">
                  <a:srgbClr val="6E747A">
                    <a:alpha val="43000"/>
                  </a:srgbClr>
                </a:outerShdw>
              </a:effectLst>
              <a:latin typeface="Snap ITC" panose="04040A07060A02020202" pitchFamily="82" charset="0"/>
            </a:endParaRPr>
          </a:p>
        </p:txBody>
      </p:sp>
    </p:spTree>
    <p:extLst>
      <p:ext uri="{BB962C8B-B14F-4D97-AF65-F5344CB8AC3E}">
        <p14:creationId xmlns:p14="http://schemas.microsoft.com/office/powerpoint/2010/main" val="3920686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rgbClr val="FEF6DF"/>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6318" y="0"/>
            <a:ext cx="5299364" cy="685800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584597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6D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2842" y="218423"/>
            <a:ext cx="4094612" cy="5675303"/>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938375">
            <a:off x="8120928" y="410726"/>
            <a:ext cx="4000232" cy="6339423"/>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05355">
            <a:off x="108796" y="687887"/>
            <a:ext cx="4405993" cy="5785103"/>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70571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5" name="Rectangle 4"/>
          <p:cNvSpPr/>
          <p:nvPr/>
        </p:nvSpPr>
        <p:spPr>
          <a:xfrm>
            <a:off x="2662086" y="2967335"/>
            <a:ext cx="6867842" cy="1323439"/>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8000" b="1" dirty="0" smtClean="0">
                <a:ln w="9525">
                  <a:solidFill>
                    <a:schemeClr val="bg1"/>
                  </a:solidFill>
                  <a:prstDash val="solid"/>
                </a:ln>
                <a:solidFill>
                  <a:schemeClr val="accent5">
                    <a:lumMod val="50000"/>
                  </a:schemeClr>
                </a:solidFill>
                <a:effectLst>
                  <a:glow rad="139700">
                    <a:schemeClr val="accent1">
                      <a:satMod val="175000"/>
                      <a:alpha val="40000"/>
                    </a:schemeClr>
                  </a:glow>
                  <a:outerShdw blurRad="12700" dist="38100" dir="2700000" algn="tl" rotWithShape="0">
                    <a:schemeClr val="accent5">
                      <a:lumMod val="60000"/>
                      <a:lumOff val="40000"/>
                    </a:schemeClr>
                  </a:outerShdw>
                </a:effectLst>
              </a:rPr>
              <a:t>Tutors @ Work!</a:t>
            </a:r>
            <a:endParaRPr lang="en-US" sz="8000" b="1" dirty="0">
              <a:ln w="9525">
                <a:solidFill>
                  <a:schemeClr val="bg1"/>
                </a:solidFill>
                <a:prstDash val="solid"/>
              </a:ln>
              <a:solidFill>
                <a:schemeClr val="accent5">
                  <a:lumMod val="50000"/>
                </a:schemeClr>
              </a:solidFill>
              <a:effectLst>
                <a:glow rad="139700">
                  <a:schemeClr val="accent1">
                    <a:satMod val="175000"/>
                    <a:alpha val="40000"/>
                  </a:schemeClr>
                </a:glow>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081753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360312" y="581682"/>
            <a:ext cx="4359527" cy="3269645"/>
          </a:xfrm>
          <a:prstGeom prst="rect">
            <a:avLst/>
          </a:prstGeom>
          <a:solidFill>
            <a:srgbClr val="FFFFFF">
              <a:shade val="85000"/>
            </a:srgbClr>
          </a:solidFill>
          <a:ln w="1905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331" y="-47857"/>
            <a:ext cx="5033286" cy="3774964"/>
          </a:xfrm>
          <a:prstGeom prst="rect">
            <a:avLst/>
          </a:prstGeom>
          <a:solidFill>
            <a:srgbClr val="FFFFFF">
              <a:shade val="85000"/>
            </a:srgbClr>
          </a:solidFill>
          <a:ln w="1905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74227" y="3113767"/>
            <a:ext cx="6368143" cy="4776107"/>
          </a:xfrm>
          <a:prstGeom prst="rect">
            <a:avLst/>
          </a:prstGeom>
          <a:solidFill>
            <a:srgbClr val="FFFFFF">
              <a:shade val="85000"/>
            </a:srgbClr>
          </a:solidFill>
          <a:ln w="1905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74898" y="36741"/>
            <a:ext cx="5017102" cy="3762826"/>
          </a:xfrm>
          <a:prstGeom prst="rect">
            <a:avLst/>
          </a:prstGeom>
          <a:solidFill>
            <a:srgbClr val="FFFFFF">
              <a:shade val="85000"/>
            </a:srgbClr>
          </a:solidFill>
          <a:ln w="1905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1276772" y="4383316"/>
            <a:ext cx="8401141" cy="6300856"/>
          </a:xfrm>
          <a:prstGeom prst="rect">
            <a:avLst/>
          </a:prstGeom>
          <a:solidFill>
            <a:srgbClr val="FFFFFF">
              <a:shade val="85000"/>
            </a:srgbClr>
          </a:solidFill>
          <a:ln w="1905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63192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15EA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998604">
            <a:off x="-431051" y="390276"/>
            <a:ext cx="4260801" cy="3252381"/>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059947">
            <a:off x="6770460" y="2500919"/>
            <a:ext cx="5212076" cy="4051860"/>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25628">
            <a:off x="1429904" y="2572117"/>
            <a:ext cx="3745394" cy="5053305"/>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37322">
            <a:off x="4420722" y="-739965"/>
            <a:ext cx="5987483" cy="4157832"/>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3199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15EA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301439">
            <a:off x="6285094" y="-783247"/>
            <a:ext cx="5717336" cy="7623115"/>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04848">
            <a:off x="441811" y="49925"/>
            <a:ext cx="5231064" cy="6974751"/>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2569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15EA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40701">
            <a:off x="3547003" y="97158"/>
            <a:ext cx="4760924" cy="6347898"/>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060949">
            <a:off x="6893553" y="1230645"/>
            <a:ext cx="6187339" cy="4640504"/>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908472">
            <a:off x="-162171" y="279099"/>
            <a:ext cx="4741047" cy="6321396"/>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4022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15EA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843956">
            <a:off x="477918" y="304474"/>
            <a:ext cx="4643921" cy="6120688"/>
          </a:xfrm>
          <a:prstGeom prst="rect">
            <a:avLst/>
          </a:prstGeom>
          <a:solidFill>
            <a:srgbClr val="FFFFFF">
              <a:shade val="85000"/>
            </a:srgbClr>
          </a:solidFill>
          <a:ln w="190500" cap="rnd">
            <a:solidFill>
              <a:srgbClr val="FFFFFF"/>
            </a:solidFill>
          </a:ln>
          <a:effectLst>
            <a:outerShdw blurRad="50800" dist="38100" dir="16200000"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51214">
            <a:off x="5558939" y="-225113"/>
            <a:ext cx="6296469" cy="472235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5976296" y="4969585"/>
            <a:ext cx="5461753" cy="1754326"/>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roadway" panose="04040905080B02020502" pitchFamily="82" charset="0"/>
              </a:rPr>
              <a:t>Our Fantastic </a:t>
            </a:r>
          </a:p>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roadway" panose="04040905080B02020502" pitchFamily="82" charset="0"/>
              </a:rPr>
              <a:t>Peer Tutors</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roadway" panose="04040905080B02020502" pitchFamily="82" charset="0"/>
            </a:endParaRPr>
          </a:p>
        </p:txBody>
      </p:sp>
    </p:spTree>
    <p:extLst>
      <p:ext uri="{BB962C8B-B14F-4D97-AF65-F5344CB8AC3E}">
        <p14:creationId xmlns:p14="http://schemas.microsoft.com/office/powerpoint/2010/main" val="1684679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15EA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58267" y="552353"/>
            <a:ext cx="4261769" cy="5682359"/>
          </a:xfrm>
          <a:prstGeom prst="rect">
            <a:avLst/>
          </a:prstGeom>
          <a:solidFill>
            <a:srgbClr val="FFFFFF">
              <a:shade val="85000"/>
            </a:srgbClr>
          </a:solidFill>
          <a:ln w="190500" cap="rnd">
            <a:solidFill>
              <a:srgbClr val="FFFFFF"/>
            </a:solidFill>
          </a:ln>
          <a:effectLst>
            <a:outerShdw blurRad="50800" dist="38100" dir="16200000"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96047">
            <a:off x="8155112" y="877525"/>
            <a:ext cx="4067960" cy="5798455"/>
          </a:xfrm>
          <a:prstGeom prst="rect">
            <a:avLst/>
          </a:prstGeom>
          <a:solidFill>
            <a:srgbClr val="FFFFFF">
              <a:shade val="85000"/>
            </a:srgbClr>
          </a:solidFill>
          <a:ln w="190500" cap="rnd">
            <a:solidFill>
              <a:srgbClr val="FFFFFF"/>
            </a:solidFill>
          </a:ln>
          <a:effectLst>
            <a:outerShdw blurRad="50800" dist="38100" dir="16200000"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673255">
            <a:off x="-611287" y="1590820"/>
            <a:ext cx="5829157" cy="4371866"/>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97320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853489">
            <a:off x="262890" y="-114300"/>
            <a:ext cx="5143500" cy="6858000"/>
          </a:xfrm>
          <a:prstGeom prst="rect">
            <a:avLst/>
          </a:prstGeom>
          <a:solidFill>
            <a:srgbClr val="FFFFFF">
              <a:shade val="85000"/>
            </a:srgbClr>
          </a:solidFill>
          <a:ln w="190500" cap="rnd">
            <a:solidFill>
              <a:srgbClr val="FFFFFF"/>
            </a:solidFill>
          </a:ln>
          <a:effectLst>
            <a:outerShdw blurRad="50800" dist="38100" dir="16200000"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6918" y="172792"/>
            <a:ext cx="6772275" cy="3615437"/>
          </a:xfrm>
          <a:prstGeom prst="rect">
            <a:avLst/>
          </a:prstGeom>
          <a:solidFill>
            <a:srgbClr val="FFFFFF">
              <a:shade val="85000"/>
            </a:srgbClr>
          </a:solidFill>
          <a:ln w="190500" cap="rnd">
            <a:solidFill>
              <a:srgbClr val="FFFFFF"/>
            </a:solidFill>
          </a:ln>
          <a:effectLst>
            <a:outerShdw blurRad="50800" dist="38100" dir="16200000"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84767" y="3788229"/>
            <a:ext cx="6024426" cy="3069771"/>
          </a:xfrm>
          <a:prstGeom prst="rect">
            <a:avLst/>
          </a:prstGeom>
        </p:spPr>
      </p:pic>
    </p:spTree>
    <p:extLst>
      <p:ext uri="{BB962C8B-B14F-4D97-AF65-F5344CB8AC3E}">
        <p14:creationId xmlns:p14="http://schemas.microsoft.com/office/powerpoint/2010/main" val="512229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0" y="0"/>
            <a:ext cx="12032974" cy="7907158"/>
            <a:chOff x="142875" y="0"/>
            <a:chExt cx="6857998" cy="8585922"/>
          </a:xfrm>
        </p:grpSpPr>
        <p:pic>
          <p:nvPicPr>
            <p:cNvPr id="29" name="Picture 28"/>
            <p:cNvPicPr/>
            <p:nvPr/>
          </p:nvPicPr>
          <p:blipFill>
            <a:blip r:embed="rId2"/>
            <a:stretch>
              <a:fillRect/>
            </a:stretch>
          </p:blipFill>
          <p:spPr>
            <a:xfrm>
              <a:off x="142875" y="92756"/>
              <a:ext cx="6857998" cy="8493166"/>
            </a:xfrm>
            <a:prstGeom prst="rect">
              <a:avLst/>
            </a:prstGeom>
          </p:spPr>
        </p:pic>
        <p:sp>
          <p:nvSpPr>
            <p:cNvPr id="30" name="Rectangle 29"/>
            <p:cNvSpPr/>
            <p:nvPr/>
          </p:nvSpPr>
          <p:spPr>
            <a:xfrm>
              <a:off x="457200" y="0"/>
              <a:ext cx="44980" cy="2336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C60F38"/>
                  </a:solidFill>
                  <a:effectLst/>
                  <a:latin typeface="Georgia" panose="02040502050405020303" pitchFamily="18" charset="0"/>
                  <a:ea typeface="Georgia" panose="02040502050405020303" pitchFamily="18" charset="0"/>
                  <a:cs typeface="Georgia" panose="02040502050405020303" pitchFamily="18" charset="0"/>
                </a:rPr>
                <a:t>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1" name="Rectangle 30"/>
            <p:cNvSpPr/>
            <p:nvPr/>
          </p:nvSpPr>
          <p:spPr>
            <a:xfrm>
              <a:off x="554932" y="750898"/>
              <a:ext cx="2826973" cy="244865"/>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400">
                  <a:solidFill>
                    <a:srgbClr val="6D4117"/>
                  </a:solidFill>
                  <a:effectLst/>
                  <a:latin typeface="Georgia" panose="02040502050405020303" pitchFamily="18" charset="0"/>
                  <a:ea typeface="Georgia" panose="02040502050405020303" pitchFamily="18" charset="0"/>
                  <a:cs typeface="Georgia" panose="02040502050405020303" pitchFamily="18" charset="0"/>
                </a:rPr>
                <a:t>You are cordially invited to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2" name="Rectangle 31"/>
            <p:cNvSpPr/>
            <p:nvPr/>
          </p:nvSpPr>
          <p:spPr>
            <a:xfrm>
              <a:off x="457200" y="655929"/>
              <a:ext cx="97783" cy="50794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a:solidFill>
                    <a:srgbClr val="C60F38"/>
                  </a:solidFill>
                  <a:effectLst/>
                  <a:latin typeface="Georgia" panose="02040502050405020303" pitchFamily="18" charset="0"/>
                  <a:ea typeface="Georgia" panose="02040502050405020303" pitchFamily="18" charset="0"/>
                  <a:cs typeface="Georgia" panose="02040502050405020303" pitchFamily="18" charset="0"/>
                </a:rPr>
                <a:t>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3" name="Rectangle 32"/>
            <p:cNvSpPr/>
            <p:nvPr/>
          </p:nvSpPr>
          <p:spPr>
            <a:xfrm>
              <a:off x="457200" y="995781"/>
              <a:ext cx="3940394" cy="76192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3600">
                  <a:solidFill>
                    <a:srgbClr val="C60F38"/>
                  </a:solidFill>
                  <a:effectLst/>
                  <a:latin typeface="Georgia" panose="02040502050405020303" pitchFamily="18" charset="0"/>
                  <a:ea typeface="Georgia" panose="02040502050405020303" pitchFamily="18" charset="0"/>
                  <a:cs typeface="Georgia" panose="02040502050405020303" pitchFamily="18" charset="0"/>
                </a:rPr>
                <a:t>The Academic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4" name="Rectangle 33"/>
            <p:cNvSpPr/>
            <p:nvPr/>
          </p:nvSpPr>
          <p:spPr>
            <a:xfrm>
              <a:off x="457200" y="1515618"/>
              <a:ext cx="5663317" cy="76192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3600">
                  <a:solidFill>
                    <a:srgbClr val="C60F38"/>
                  </a:solidFill>
                  <a:effectLst/>
                  <a:latin typeface="Georgia" panose="02040502050405020303" pitchFamily="18" charset="0"/>
                  <a:ea typeface="Georgia" panose="02040502050405020303" pitchFamily="18" charset="0"/>
                  <a:cs typeface="Georgia" panose="02040502050405020303" pitchFamily="18" charset="0"/>
                </a:rPr>
                <a:t>Support Lab Potluck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5" name="Rectangle 34"/>
            <p:cNvSpPr/>
            <p:nvPr/>
          </p:nvSpPr>
          <p:spPr>
            <a:xfrm>
              <a:off x="457200" y="2035454"/>
              <a:ext cx="2834006" cy="76192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3600">
                  <a:solidFill>
                    <a:srgbClr val="C60F38"/>
                  </a:solidFill>
                  <a:effectLst/>
                  <a:latin typeface="Georgia" panose="02040502050405020303" pitchFamily="18" charset="0"/>
                  <a:ea typeface="Georgia" panose="02040502050405020303" pitchFamily="18" charset="0"/>
                  <a:cs typeface="Georgia" panose="02040502050405020303" pitchFamily="18" charset="0"/>
                </a:rPr>
                <a:t>Luncheon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6" name="Rectangle 35"/>
            <p:cNvSpPr/>
            <p:nvPr/>
          </p:nvSpPr>
          <p:spPr>
            <a:xfrm>
              <a:off x="457200" y="2870739"/>
              <a:ext cx="1027073" cy="30639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400" b="1">
                  <a:solidFill>
                    <a:srgbClr val="C60F38"/>
                  </a:solidFill>
                  <a:effectLst/>
                  <a:latin typeface="Georgia" panose="02040502050405020303" pitchFamily="18" charset="0"/>
                  <a:ea typeface="Georgia" panose="02040502050405020303" pitchFamily="18" charset="0"/>
                  <a:cs typeface="Georgia" panose="02040502050405020303" pitchFamily="18" charset="0"/>
                </a:rPr>
                <a:t>Where: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7" name="Rectangle 36"/>
            <p:cNvSpPr/>
            <p:nvPr/>
          </p:nvSpPr>
          <p:spPr>
            <a:xfrm>
              <a:off x="1371600" y="2858681"/>
              <a:ext cx="1456342" cy="32734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a:solidFill>
                    <a:srgbClr val="6D4117"/>
                  </a:solidFill>
                  <a:effectLst/>
                  <a:latin typeface="Georgia" panose="02040502050405020303" pitchFamily="18" charset="0"/>
                  <a:ea typeface="Georgia" panose="02040502050405020303" pitchFamily="18" charset="0"/>
                  <a:cs typeface="Georgia" panose="02040502050405020303" pitchFamily="18" charset="0"/>
                </a:rPr>
                <a:t>Room 2128</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8" name="Rectangle 37"/>
            <p:cNvSpPr/>
            <p:nvPr/>
          </p:nvSpPr>
          <p:spPr>
            <a:xfrm>
              <a:off x="2468880" y="2870739"/>
              <a:ext cx="60214" cy="30639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400" b="1">
                  <a:solidFill>
                    <a:srgbClr val="C60F38"/>
                  </a:solidFill>
                  <a:effectLst/>
                  <a:latin typeface="Georgia" panose="02040502050405020303" pitchFamily="18" charset="0"/>
                  <a:ea typeface="Georgia" panose="02040502050405020303" pitchFamily="18" charset="0"/>
                  <a:cs typeface="Georgia" panose="02040502050405020303" pitchFamily="18" charset="0"/>
                </a:rPr>
                <a:t>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9" name="Rectangle 38"/>
            <p:cNvSpPr/>
            <p:nvPr/>
          </p:nvSpPr>
          <p:spPr>
            <a:xfrm>
              <a:off x="457209" y="3323284"/>
              <a:ext cx="931739" cy="30639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400" b="1">
                  <a:solidFill>
                    <a:srgbClr val="C60F38"/>
                  </a:solidFill>
                  <a:effectLst/>
                  <a:latin typeface="Georgia" panose="02040502050405020303" pitchFamily="18" charset="0"/>
                  <a:ea typeface="Georgia" panose="02040502050405020303" pitchFamily="18" charset="0"/>
                  <a:cs typeface="Georgia" panose="02040502050405020303" pitchFamily="18" charset="0"/>
                </a:rPr>
                <a:t>When: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0" name="Rectangle 39"/>
            <p:cNvSpPr/>
            <p:nvPr/>
          </p:nvSpPr>
          <p:spPr>
            <a:xfrm>
              <a:off x="1371600" y="3311309"/>
              <a:ext cx="3375329" cy="32734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a:solidFill>
                    <a:srgbClr val="6D4117"/>
                  </a:solidFill>
                  <a:effectLst/>
                  <a:latin typeface="Georgia" panose="02040502050405020303" pitchFamily="18" charset="0"/>
                  <a:ea typeface="Georgia" panose="02040502050405020303" pitchFamily="18" charset="0"/>
                  <a:cs typeface="Georgia" panose="02040502050405020303" pitchFamily="18" charset="0"/>
                </a:rPr>
                <a:t>Wednesday April 26, 2017</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1" name="Rectangle 40"/>
            <p:cNvSpPr/>
            <p:nvPr/>
          </p:nvSpPr>
          <p:spPr>
            <a:xfrm>
              <a:off x="3910584" y="3323367"/>
              <a:ext cx="60214" cy="30639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400" b="1">
                  <a:solidFill>
                    <a:srgbClr val="C60F38"/>
                  </a:solidFill>
                  <a:effectLst/>
                  <a:latin typeface="Georgia" panose="02040502050405020303" pitchFamily="18" charset="0"/>
                  <a:ea typeface="Georgia" panose="02040502050405020303" pitchFamily="18" charset="0"/>
                  <a:cs typeface="Georgia" panose="02040502050405020303" pitchFamily="18" charset="0"/>
                </a:rPr>
                <a:t>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p:cNvSpPr/>
            <p:nvPr/>
          </p:nvSpPr>
          <p:spPr>
            <a:xfrm>
              <a:off x="457115" y="3774486"/>
              <a:ext cx="828341" cy="30639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400" b="1">
                  <a:solidFill>
                    <a:srgbClr val="C60F38"/>
                  </a:solidFill>
                  <a:effectLst/>
                  <a:latin typeface="Georgia" panose="02040502050405020303" pitchFamily="18" charset="0"/>
                  <a:ea typeface="Georgia" panose="02040502050405020303" pitchFamily="18" charset="0"/>
                  <a:cs typeface="Georgia" panose="02040502050405020303" pitchFamily="18" charset="0"/>
                </a:rPr>
                <a:t>Time: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3" name="Rectangle 42"/>
            <p:cNvSpPr/>
            <p:nvPr/>
          </p:nvSpPr>
          <p:spPr>
            <a:xfrm>
              <a:off x="1371600" y="3762413"/>
              <a:ext cx="731002" cy="32734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a:solidFill>
                    <a:srgbClr val="6D4117"/>
                  </a:solidFill>
                  <a:effectLst/>
                  <a:latin typeface="Georgia" panose="02040502050405020303" pitchFamily="18" charset="0"/>
                  <a:ea typeface="Georgia" panose="02040502050405020303" pitchFamily="18" charset="0"/>
                  <a:cs typeface="Georgia" panose="02040502050405020303" pitchFamily="18" charset="0"/>
                </a:rPr>
                <a:t>12:00</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4" name="Rectangle 43"/>
            <p:cNvSpPr/>
            <p:nvPr/>
          </p:nvSpPr>
          <p:spPr>
            <a:xfrm>
              <a:off x="1921764" y="3762413"/>
              <a:ext cx="1979770" cy="32734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a:solidFill>
                    <a:srgbClr val="6D4117"/>
                  </a:solidFill>
                  <a:effectLst/>
                  <a:latin typeface="Georgia" panose="02040502050405020303" pitchFamily="18" charset="0"/>
                  <a:ea typeface="Georgia" panose="02040502050405020303" pitchFamily="18" charset="0"/>
                  <a:cs typeface="Georgia" panose="02040502050405020303" pitchFamily="18" charset="0"/>
                </a:rPr>
                <a:t> PM – 2:00 PM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5" name="Rectangle 44"/>
            <p:cNvSpPr/>
            <p:nvPr/>
          </p:nvSpPr>
          <p:spPr>
            <a:xfrm>
              <a:off x="457200" y="4226052"/>
              <a:ext cx="44980" cy="233655"/>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C60F38"/>
                  </a:solidFill>
                  <a:effectLst/>
                  <a:latin typeface="Georgia" panose="02040502050405020303" pitchFamily="18" charset="0"/>
                  <a:ea typeface="Georgia" panose="02040502050405020303" pitchFamily="18" charset="0"/>
                  <a:cs typeface="Georgia" panose="02040502050405020303" pitchFamily="18" charset="0"/>
                </a:rPr>
                <a:t>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6" name="Rectangle 45"/>
            <p:cNvSpPr/>
            <p:nvPr/>
          </p:nvSpPr>
          <p:spPr>
            <a:xfrm>
              <a:off x="457142" y="4089762"/>
              <a:ext cx="4705407" cy="110000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C60F38"/>
                  </a:solidFill>
                  <a:effectLst/>
                  <a:latin typeface="Georgia" panose="02040502050405020303" pitchFamily="18" charset="0"/>
                  <a:ea typeface="Georgia" panose="02040502050405020303" pitchFamily="18" charset="0"/>
                  <a:cs typeface="Georgia" panose="02040502050405020303" pitchFamily="18" charset="0"/>
                </a:rPr>
                <a:t>Please RSVP your dish to Jennifer D by April 20</a:t>
              </a:r>
              <a:r>
                <a:rPr lang="en-US" sz="1100" baseline="30000">
                  <a:solidFill>
                    <a:srgbClr val="C60F38"/>
                  </a:solidFill>
                  <a:effectLst/>
                  <a:latin typeface="Georgia" panose="02040502050405020303" pitchFamily="18" charset="0"/>
                  <a:ea typeface="Georgia" panose="02040502050405020303" pitchFamily="18" charset="0"/>
                  <a:cs typeface="Georgia" panose="02040502050405020303" pitchFamily="18" charset="0"/>
                </a:rPr>
                <a:t>th</a:t>
              </a:r>
              <a:r>
                <a:rPr lang="en-US" sz="1100">
                  <a:solidFill>
                    <a:srgbClr val="C60F38"/>
                  </a:solidFill>
                  <a:effectLst/>
                  <a:latin typeface="Georgia" panose="02040502050405020303" pitchFamily="18" charset="0"/>
                  <a:ea typeface="Georgia" panose="02040502050405020303" pitchFamily="18" charset="0"/>
                  <a:cs typeface="Georgia" panose="02040502050405020303" pitchFamily="18" charset="0"/>
                </a:rPr>
                <a:t>, and</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100">
                  <a:solidFill>
                    <a:srgbClr val="C60F38"/>
                  </a:solidFill>
                  <a:effectLst/>
                  <a:latin typeface="Georgia" panose="02040502050405020303" pitchFamily="18" charset="0"/>
                  <a:ea typeface="Georgia" panose="02040502050405020303" pitchFamily="18" charset="0"/>
                  <a:cs typeface="Georgia" panose="02040502050405020303" pitchFamily="18" charset="0"/>
                </a:rPr>
                <a:t>please join us as we celebrate another successful semester.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100">
                  <a:solidFill>
                    <a:srgbClr val="C60F38"/>
                  </a:solidFill>
                  <a:effectLst/>
                  <a:latin typeface="Georgia" panose="02040502050405020303" pitchFamily="18" charset="0"/>
                  <a:ea typeface="Georgia" panose="02040502050405020303" pitchFamily="18" charset="0"/>
                  <a:cs typeface="Georgia" panose="02040502050405020303" pitchFamily="18" charset="0"/>
                </a:rPr>
                <a:t>Bring a covered dish to feed 4.  Call 305-237-8986 or email</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100">
                  <a:solidFill>
                    <a:srgbClr val="C60F38"/>
                  </a:solidFill>
                  <a:effectLst/>
                  <a:latin typeface="Georgia" panose="02040502050405020303" pitchFamily="18" charset="0"/>
                  <a:ea typeface="Georgia" panose="02040502050405020303" pitchFamily="18" charset="0"/>
                  <a:cs typeface="Georgia" panose="02040502050405020303" pitchFamily="18" charset="0"/>
                </a:rPr>
                <a:t>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100">
                  <a:solidFill>
                    <a:srgbClr val="C60F38"/>
                  </a:solidFill>
                  <a:effectLst/>
                  <a:latin typeface="Georgia" panose="02040502050405020303" pitchFamily="18" charset="0"/>
                  <a:ea typeface="Georgia" panose="02040502050405020303" pitchFamily="18" charset="0"/>
                  <a:cs typeface="Georgia" panose="02040502050405020303" pitchFamily="18" charset="0"/>
                </a:rPr>
                <a:t>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47" name="Rectangle 46"/>
            <p:cNvSpPr/>
            <p:nvPr/>
          </p:nvSpPr>
          <p:spPr>
            <a:xfrm>
              <a:off x="457200" y="4956114"/>
              <a:ext cx="3937213" cy="233655"/>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C60F38"/>
                  </a:solidFill>
                  <a:effectLst/>
                  <a:latin typeface="Georgia" panose="02040502050405020303" pitchFamily="18" charset="0"/>
                  <a:ea typeface="Georgia" panose="02040502050405020303" pitchFamily="18" charset="0"/>
                  <a:cs typeface="Georgia" panose="02040502050405020303" pitchFamily="18" charset="0"/>
                </a:rPr>
                <a:t>Jderonvi@mdc.edu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48" name="Rectangle 47"/>
            <p:cNvSpPr/>
            <p:nvPr/>
          </p:nvSpPr>
          <p:spPr>
            <a:xfrm>
              <a:off x="457152" y="5318766"/>
              <a:ext cx="4062431" cy="233655"/>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49" name="Rectangle 48"/>
            <p:cNvSpPr/>
            <p:nvPr/>
          </p:nvSpPr>
          <p:spPr>
            <a:xfrm>
              <a:off x="457292" y="5558101"/>
              <a:ext cx="1650358" cy="233655"/>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50" name="Rectangle 49"/>
            <p:cNvSpPr/>
            <p:nvPr/>
          </p:nvSpPr>
          <p:spPr>
            <a:xfrm>
              <a:off x="457292" y="5923903"/>
              <a:ext cx="44980" cy="23365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C60F38"/>
                  </a:solidFill>
                  <a:effectLst/>
                  <a:latin typeface="Georgia" panose="02040502050405020303" pitchFamily="18" charset="0"/>
                  <a:ea typeface="Georgia" panose="02040502050405020303" pitchFamily="18" charset="0"/>
                  <a:cs typeface="Georgia" panose="02040502050405020303" pitchFamily="18" charset="0"/>
                </a:rPr>
                <a:t>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29613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54649">
            <a:off x="6155241" y="97383"/>
            <a:ext cx="6229350" cy="4749165"/>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294442">
            <a:off x="-347582" y="101109"/>
            <a:ext cx="6677080" cy="5041583"/>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1684491" y="5316056"/>
            <a:ext cx="8798449" cy="1446550"/>
          </a:xfrm>
          <a:prstGeom prst="rect">
            <a:avLst/>
          </a:prstGeom>
          <a:noFill/>
        </p:spPr>
        <p:txBody>
          <a:bodyPr wrap="square" lIns="91440" tIns="45720" rIns="91440" bIns="45720">
            <a:spAutoFit/>
            <a:scene3d>
              <a:camera prst="orthographicFront"/>
              <a:lightRig rig="threePt" dir="t"/>
            </a:scene3d>
            <a:sp3d extrusionH="57150">
              <a:bevelT w="69850" h="38100" prst="cross"/>
            </a:sp3d>
          </a:bodyPr>
          <a:lstStyle/>
          <a:p>
            <a:pPr algn="ctr"/>
            <a:r>
              <a:rPr lang="en-US" sz="8800" dirty="0" smtClean="0">
                <a:ln w="0"/>
                <a:solidFill>
                  <a:srgbClr val="00B0F0"/>
                </a:solidFill>
                <a:effectLst>
                  <a:outerShdw blurRad="50800" dist="38100" algn="l" rotWithShape="0">
                    <a:prstClr val="black">
                      <a:alpha val="40000"/>
                    </a:prstClr>
                  </a:outerShdw>
                  <a:reflection blurRad="6350" stA="53000" endA="300" endPos="35500" dir="5400000" sy="-90000" algn="bl" rotWithShape="0"/>
                </a:effectLst>
                <a:latin typeface="Jokerman" panose="04090605060D06020702" pitchFamily="82" charset="0"/>
              </a:rPr>
              <a:t>MATH MANIA!</a:t>
            </a:r>
            <a:endParaRPr lang="en-US" sz="8800" dirty="0">
              <a:ln w="0"/>
              <a:solidFill>
                <a:srgbClr val="00B0F0"/>
              </a:solidFill>
              <a:effectLst>
                <a:outerShdw blurRad="50800" dist="38100" algn="l" rotWithShape="0">
                  <a:prstClr val="black">
                    <a:alpha val="40000"/>
                  </a:prstClr>
                </a:outerShdw>
                <a:reflection blurRad="6350" stA="53000" endA="300" endPos="35500" dir="5400000" sy="-90000" algn="bl" rotWithShape="0"/>
              </a:effectLst>
              <a:latin typeface="Jokerman" panose="04090605060D06020702" pitchFamily="82" charset="0"/>
            </a:endParaRPr>
          </a:p>
        </p:txBody>
      </p:sp>
    </p:spTree>
    <p:extLst>
      <p:ext uri="{BB962C8B-B14F-4D97-AF65-F5344CB8AC3E}">
        <p14:creationId xmlns:p14="http://schemas.microsoft.com/office/powerpoint/2010/main" val="114664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6069" y="0"/>
            <a:ext cx="8815931" cy="2554545"/>
          </a:xfrm>
          <a:prstGeom prst="rect">
            <a:avLst/>
          </a:prstGeom>
          <a:noFill/>
        </p:spPr>
        <p:txBody>
          <a:bodyPr wrap="square" lIns="91440" tIns="45720" rIns="91440" bIns="45720">
            <a:spAutoFit/>
          </a:bodyPr>
          <a:lstStyle/>
          <a:p>
            <a:pPr algn="ctr"/>
            <a:r>
              <a:rPr lang="en-US" sz="8000" b="1" dirty="0" smtClean="0">
                <a:ln w="9525">
                  <a:solidFill>
                    <a:srgbClr val="00B0F0"/>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Broadway" panose="04040905080B02020502" pitchFamily="82" charset="0"/>
              </a:rPr>
              <a:t>School Tours of ASL</a:t>
            </a:r>
            <a:endParaRPr lang="en-US" sz="8000" b="1" dirty="0">
              <a:ln w="9525">
                <a:solidFill>
                  <a:srgbClr val="00B0F0"/>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Broadway" panose="04040905080B02020502" pitchFamily="82" charset="0"/>
            </a:endParaRPr>
          </a:p>
        </p:txBody>
      </p:sp>
    </p:spTree>
    <p:extLst>
      <p:ext uri="{BB962C8B-B14F-4D97-AF65-F5344CB8AC3E}">
        <p14:creationId xmlns:p14="http://schemas.microsoft.com/office/powerpoint/2010/main" val="3437681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120515" cy="7325360"/>
          </a:xfrm>
          <a:prstGeom prst="rect">
            <a:avLst/>
          </a:prstGeom>
          <a:solidFill>
            <a:srgbClr val="FFFFFF">
              <a:shade val="85000"/>
            </a:srgbClr>
          </a:solidFill>
          <a:ln w="190500" cap="rnd">
            <a:solidFill>
              <a:srgbClr val="FFFFFF"/>
            </a:solidFill>
          </a:ln>
          <a:effectLst>
            <a:outerShdw blurRad="50800" dist="38100" dir="16200000"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002" y="125730"/>
            <a:ext cx="4049792" cy="7199630"/>
          </a:xfrm>
          <a:prstGeom prst="rect">
            <a:avLst/>
          </a:prstGeom>
          <a:solidFill>
            <a:srgbClr val="FFFFFF">
              <a:shade val="85000"/>
            </a:srgbClr>
          </a:solidFill>
          <a:ln w="190500" cap="rnd">
            <a:solidFill>
              <a:srgbClr val="FFFFFF"/>
            </a:solidFill>
          </a:ln>
          <a:effectLst>
            <a:outerShdw blurRad="50800" dist="38100" dir="16200000"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6286" y="205740"/>
            <a:ext cx="4004786" cy="7119620"/>
          </a:xfrm>
          <a:prstGeom prst="rect">
            <a:avLst/>
          </a:prstGeom>
          <a:solidFill>
            <a:srgbClr val="FFFFFF">
              <a:shade val="85000"/>
            </a:srgbClr>
          </a:solidFill>
          <a:ln w="190500" cap="rnd">
            <a:solidFill>
              <a:srgbClr val="FFFFFF"/>
            </a:solidFill>
          </a:ln>
          <a:effectLst>
            <a:outerShdw blurRad="50800" dist="38100" dir="16200000"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10079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15EA1"/>
        </a:solidFill>
        <a:effectLst/>
      </p:bgPr>
    </p:bg>
    <p:spTree>
      <p:nvGrpSpPr>
        <p:cNvPr id="1" name=""/>
        <p:cNvGrpSpPr/>
        <p:nvPr/>
      </p:nvGrpSpPr>
      <p:grpSpPr>
        <a:xfrm>
          <a:off x="0" y="0"/>
          <a:ext cx="0" cy="0"/>
          <a:chOff x="0" y="0"/>
          <a:chExt cx="0" cy="0"/>
        </a:xfrm>
      </p:grpSpPr>
      <p:sp>
        <p:nvSpPr>
          <p:cNvPr id="2" name="Rectangle 1"/>
          <p:cNvSpPr/>
          <p:nvPr/>
        </p:nvSpPr>
        <p:spPr>
          <a:xfrm>
            <a:off x="0" y="122535"/>
            <a:ext cx="7038638"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7200" b="1" dirty="0" smtClean="0">
                <a:ln w="9525">
                  <a:solidFill>
                    <a:schemeClr val="bg1"/>
                  </a:solidFill>
                  <a:prstDash val="solid"/>
                </a:ln>
                <a:solidFill>
                  <a:schemeClr val="bg1"/>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Broadway" panose="04040905080B02020502" pitchFamily="82" charset="0"/>
              </a:rPr>
              <a:t>Graduations!</a:t>
            </a:r>
            <a:r>
              <a:rPr lang="en-US" sz="5400" b="1" dirty="0" smtClean="0">
                <a:ln w="9525">
                  <a:solidFill>
                    <a:schemeClr val="bg1"/>
                  </a:solidFill>
                  <a:prstDash val="solid"/>
                </a:ln>
                <a:solidFill>
                  <a:schemeClr val="bg1"/>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Broadway" panose="04040905080B02020502" pitchFamily="82" charset="0"/>
              </a:rPr>
              <a:t> </a:t>
            </a:r>
            <a:endParaRPr lang="en-US" sz="5400" b="1" cap="none" spc="0" dirty="0">
              <a:ln w="9525">
                <a:solidFill>
                  <a:schemeClr val="bg1"/>
                </a:solidFill>
                <a:prstDash val="solid"/>
              </a:ln>
              <a:solidFill>
                <a:schemeClr val="bg1"/>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Broadway" panose="04040905080B02020502" pitchFamily="82" charset="0"/>
            </a:endParaRPr>
          </a:p>
        </p:txBody>
      </p:sp>
      <p:pic>
        <p:nvPicPr>
          <p:cNvPr id="3" name="Shape 16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3695" y="1723696"/>
            <a:ext cx="2163892" cy="2281982"/>
          </a:xfrm>
          <a:prstGeom prst="rect">
            <a:avLst/>
          </a:prstGeom>
          <a:solidFill>
            <a:srgbClr val="ECECEC"/>
          </a:solidFill>
          <a:ln w="190500" cap="sq" cmpd="sng">
            <a:solidFill>
              <a:srgbClr val="FFFFFF"/>
            </a:solidFill>
            <a:prstDash val="solid"/>
            <a:miter/>
            <a:headEnd type="none" w="med" len="med"/>
            <a:tailEnd type="none" w="med" len="med"/>
          </a:ln>
          <a:effectLst>
            <a:outerShdw blurRad="50800" dist="38100" dir="5400000" algn="t" rotWithShape="0">
              <a:prstClr val="black">
                <a:alpha val="40000"/>
              </a:prstClr>
            </a:outerShdw>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6290" y="1645907"/>
            <a:ext cx="1752983" cy="2471831"/>
          </a:xfrm>
          <a:prstGeom prst="rect">
            <a:avLst/>
          </a:prstGeom>
          <a:solidFill>
            <a:srgbClr val="FFFFFF">
              <a:shade val="85000"/>
            </a:srgbClr>
          </a:solidFill>
          <a:ln w="1905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2029" y="1648085"/>
            <a:ext cx="2219819" cy="2433204"/>
          </a:xfrm>
          <a:prstGeom prst="rect">
            <a:avLst/>
          </a:prstGeom>
          <a:solidFill>
            <a:srgbClr val="FFFFFF">
              <a:shade val="85000"/>
            </a:srgbClr>
          </a:solidFill>
          <a:ln w="1905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0" y="4444245"/>
            <a:ext cx="2978395" cy="1384995"/>
          </a:xfrm>
          <a:prstGeom prst="rect">
            <a:avLst/>
          </a:prstGeom>
          <a:noFill/>
        </p:spPr>
        <p:txBody>
          <a:bodyPr wrap="square" rtlCol="0">
            <a:spAutoFit/>
          </a:bodyPr>
          <a:lstStyle/>
          <a:p>
            <a:pPr algn="ctr"/>
            <a:r>
              <a:rPr lang="en-US" sz="2400" b="1" dirty="0">
                <a:solidFill>
                  <a:schemeClr val="bg1"/>
                </a:solidFill>
              </a:rPr>
              <a:t>Rocio Garcia </a:t>
            </a:r>
            <a:r>
              <a:rPr lang="en-US" sz="2400" b="1" dirty="0" err="1">
                <a:solidFill>
                  <a:schemeClr val="bg1"/>
                </a:solidFill>
              </a:rPr>
              <a:t>Miniet</a:t>
            </a:r>
            <a:r>
              <a:rPr lang="en-US" sz="2400" b="1" dirty="0">
                <a:solidFill>
                  <a:schemeClr val="bg1"/>
                </a:solidFill>
              </a:rPr>
              <a:t> </a:t>
            </a:r>
            <a:endParaRPr lang="en-US" sz="2400" b="1" dirty="0" smtClean="0">
              <a:solidFill>
                <a:schemeClr val="bg1"/>
              </a:solidFill>
            </a:endParaRPr>
          </a:p>
          <a:p>
            <a:pPr algn="ctr"/>
            <a:r>
              <a:rPr lang="en-US" sz="2000" dirty="0" smtClean="0">
                <a:solidFill>
                  <a:schemeClr val="bg1"/>
                </a:solidFill>
              </a:rPr>
              <a:t>Master's </a:t>
            </a:r>
            <a:r>
              <a:rPr lang="en-US" sz="2000" dirty="0">
                <a:solidFill>
                  <a:schemeClr val="bg1"/>
                </a:solidFill>
              </a:rPr>
              <a:t>Degree in Math Education from Nova Southeastern </a:t>
            </a:r>
            <a:r>
              <a:rPr lang="en-US" sz="2000" dirty="0" smtClean="0">
                <a:solidFill>
                  <a:schemeClr val="bg1"/>
                </a:solidFill>
              </a:rPr>
              <a:t>University</a:t>
            </a:r>
            <a:endParaRPr lang="en-US" sz="2000" dirty="0">
              <a:solidFill>
                <a:schemeClr val="bg1"/>
              </a:solidFill>
            </a:endParaRPr>
          </a:p>
        </p:txBody>
      </p:sp>
      <p:sp>
        <p:nvSpPr>
          <p:cNvPr id="8" name="TextBox 7"/>
          <p:cNvSpPr txBox="1"/>
          <p:nvPr/>
        </p:nvSpPr>
        <p:spPr>
          <a:xfrm>
            <a:off x="5715631" y="4382689"/>
            <a:ext cx="3474300" cy="1292662"/>
          </a:xfrm>
          <a:prstGeom prst="rect">
            <a:avLst/>
          </a:prstGeom>
          <a:noFill/>
        </p:spPr>
        <p:txBody>
          <a:bodyPr wrap="square" rtlCol="0">
            <a:spAutoFit/>
          </a:bodyPr>
          <a:lstStyle/>
          <a:p>
            <a:pPr algn="ctr"/>
            <a:r>
              <a:rPr lang="en-US" sz="2400" b="1" dirty="0" smtClean="0">
                <a:solidFill>
                  <a:schemeClr val="bg1">
                    <a:lumMod val="95000"/>
                  </a:schemeClr>
                </a:solidFill>
              </a:rPr>
              <a:t>William Marchant</a:t>
            </a:r>
          </a:p>
          <a:p>
            <a:pPr algn="ctr"/>
            <a:r>
              <a:rPr lang="en-US" dirty="0" smtClean="0">
                <a:solidFill>
                  <a:schemeClr val="bg1">
                    <a:lumMod val="95000"/>
                  </a:schemeClr>
                </a:solidFill>
              </a:rPr>
              <a:t>Masters in Mechanical </a:t>
            </a:r>
          </a:p>
          <a:p>
            <a:pPr algn="ctr"/>
            <a:r>
              <a:rPr lang="en-US" dirty="0" smtClean="0">
                <a:solidFill>
                  <a:schemeClr val="bg1">
                    <a:lumMod val="95000"/>
                  </a:schemeClr>
                </a:solidFill>
              </a:rPr>
              <a:t>Engineering from Florida International University</a:t>
            </a:r>
            <a:endParaRPr lang="en-US" dirty="0">
              <a:solidFill>
                <a:schemeClr val="bg1">
                  <a:lumMod val="95000"/>
                </a:schemeClr>
              </a:solidFill>
            </a:endParaRPr>
          </a:p>
        </p:txBody>
      </p:sp>
      <p:sp>
        <p:nvSpPr>
          <p:cNvPr id="9" name="TextBox 8"/>
          <p:cNvSpPr txBox="1"/>
          <p:nvPr/>
        </p:nvSpPr>
        <p:spPr>
          <a:xfrm>
            <a:off x="3135027" y="4416896"/>
            <a:ext cx="2978395" cy="1077218"/>
          </a:xfrm>
          <a:prstGeom prst="rect">
            <a:avLst/>
          </a:prstGeom>
          <a:noFill/>
        </p:spPr>
        <p:txBody>
          <a:bodyPr wrap="square" rtlCol="0">
            <a:spAutoFit/>
          </a:bodyPr>
          <a:lstStyle/>
          <a:p>
            <a:pPr algn="ctr"/>
            <a:r>
              <a:rPr lang="en-US" sz="2400" b="1" dirty="0">
                <a:solidFill>
                  <a:schemeClr val="bg1">
                    <a:lumMod val="95000"/>
                  </a:schemeClr>
                </a:solidFill>
              </a:rPr>
              <a:t>Jennifer </a:t>
            </a:r>
            <a:r>
              <a:rPr lang="en-US" sz="2400" b="1" dirty="0" err="1">
                <a:solidFill>
                  <a:schemeClr val="bg1">
                    <a:lumMod val="95000"/>
                  </a:schemeClr>
                </a:solidFill>
              </a:rPr>
              <a:t>Deronville</a:t>
            </a:r>
            <a:r>
              <a:rPr lang="en-US" sz="2400" b="1" dirty="0">
                <a:solidFill>
                  <a:schemeClr val="bg1">
                    <a:lumMod val="95000"/>
                  </a:schemeClr>
                </a:solidFill>
              </a:rPr>
              <a:t> </a:t>
            </a:r>
            <a:endParaRPr lang="en-US" sz="2400" b="1" dirty="0" smtClean="0">
              <a:solidFill>
                <a:schemeClr val="bg1">
                  <a:lumMod val="95000"/>
                </a:schemeClr>
              </a:solidFill>
            </a:endParaRPr>
          </a:p>
          <a:p>
            <a:pPr algn="ctr"/>
            <a:r>
              <a:rPr lang="en-US" sz="2000" dirty="0" smtClean="0">
                <a:solidFill>
                  <a:schemeClr val="bg1">
                    <a:lumMod val="95000"/>
                  </a:schemeClr>
                </a:solidFill>
              </a:rPr>
              <a:t>Bachelors </a:t>
            </a:r>
            <a:r>
              <a:rPr lang="en-US" sz="2000" dirty="0">
                <a:solidFill>
                  <a:schemeClr val="bg1">
                    <a:lumMod val="95000"/>
                  </a:schemeClr>
                </a:solidFill>
              </a:rPr>
              <a:t>of Science from West Coast University. </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56101" y="1648085"/>
            <a:ext cx="1669252" cy="254362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8850658" y="4382689"/>
            <a:ext cx="2680137" cy="1384995"/>
          </a:xfrm>
          <a:prstGeom prst="rect">
            <a:avLst/>
          </a:prstGeom>
        </p:spPr>
        <p:txBody>
          <a:bodyPr wrap="square">
            <a:spAutoFit/>
          </a:bodyPr>
          <a:lstStyle/>
          <a:p>
            <a:pPr algn="ctr"/>
            <a:r>
              <a:rPr lang="en-US" sz="2400" b="1" dirty="0" smtClean="0">
                <a:solidFill>
                  <a:schemeClr val="bg1"/>
                </a:solidFill>
              </a:rPr>
              <a:t>Cheryl </a:t>
            </a:r>
            <a:r>
              <a:rPr lang="en-US" sz="2400" b="1" dirty="0" err="1" smtClean="0">
                <a:solidFill>
                  <a:schemeClr val="bg1"/>
                </a:solidFill>
              </a:rPr>
              <a:t>Mudlrow</a:t>
            </a:r>
            <a:r>
              <a:rPr lang="en-US" sz="2400" b="1" dirty="0" smtClean="0">
                <a:solidFill>
                  <a:schemeClr val="bg1"/>
                </a:solidFill>
              </a:rPr>
              <a:t> </a:t>
            </a:r>
            <a:r>
              <a:rPr lang="en-US" sz="2000" dirty="0">
                <a:solidFill>
                  <a:schemeClr val="bg1"/>
                </a:solidFill>
              </a:rPr>
              <a:t>A</a:t>
            </a:r>
            <a:r>
              <a:rPr lang="en-US" sz="2000" dirty="0" smtClean="0">
                <a:solidFill>
                  <a:schemeClr val="bg1"/>
                </a:solidFill>
              </a:rPr>
              <a:t>ssociate's in </a:t>
            </a:r>
            <a:r>
              <a:rPr lang="en-US" sz="2000" dirty="0">
                <a:solidFill>
                  <a:schemeClr val="bg1"/>
                </a:solidFill>
              </a:rPr>
              <a:t>Business Administration from Miami Dade </a:t>
            </a:r>
            <a:r>
              <a:rPr lang="en-US" sz="2000" dirty="0" smtClean="0">
                <a:solidFill>
                  <a:schemeClr val="bg1"/>
                </a:solidFill>
              </a:rPr>
              <a:t>College</a:t>
            </a:r>
            <a:endParaRPr lang="en-US" sz="2000" dirty="0">
              <a:solidFill>
                <a:schemeClr val="bg1"/>
              </a:solidFill>
            </a:endParaRPr>
          </a:p>
        </p:txBody>
      </p:sp>
    </p:spTree>
    <p:extLst>
      <p:ext uri="{BB962C8B-B14F-4D97-AF65-F5344CB8AC3E}">
        <p14:creationId xmlns:p14="http://schemas.microsoft.com/office/powerpoint/2010/main" val="1909934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04B2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258" y="1421706"/>
            <a:ext cx="7032172" cy="5274129"/>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271457">
            <a:off x="7446572" y="446747"/>
            <a:ext cx="4925105" cy="6566807"/>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307039" y="-147954"/>
            <a:ext cx="8168765" cy="1569660"/>
          </a:xfrm>
          <a:prstGeom prst="rect">
            <a:avLst/>
          </a:prstGeom>
          <a:noFill/>
        </p:spPr>
        <p:txBody>
          <a:bodyPr wrap="square" lIns="91440" tIns="45720" rIns="91440" bIns="45720">
            <a:spAutoFit/>
          </a:bodyPr>
          <a:lstStyle/>
          <a:p>
            <a:pPr algn="ctr"/>
            <a:r>
              <a:rPr lang="en-US" sz="4800" b="1" cap="none" spc="0" dirty="0" smtClean="0">
                <a:ln w="13462">
                  <a:solidFill>
                    <a:schemeClr val="tx1"/>
                  </a:solidFill>
                  <a:prstDash val="solid"/>
                </a:ln>
                <a:solidFill>
                  <a:srgbClr val="FFFF00"/>
                </a:solidFill>
                <a:effectLst>
                  <a:outerShdw dist="38100" dir="2700000" algn="bl" rotWithShape="0">
                    <a:schemeClr val="accent5"/>
                  </a:outerShdw>
                </a:effectLst>
                <a:latin typeface="Broadway" panose="04040905080B02020502" pitchFamily="82" charset="0"/>
              </a:rPr>
              <a:t>Congratulations </a:t>
            </a:r>
          </a:p>
          <a:p>
            <a:pPr algn="ctr"/>
            <a:r>
              <a:rPr lang="en-US" sz="4800" b="1" cap="none" spc="0" dirty="0" smtClean="0">
                <a:ln w="13462">
                  <a:solidFill>
                    <a:schemeClr val="tx1"/>
                  </a:solidFill>
                  <a:prstDash val="solid"/>
                </a:ln>
                <a:solidFill>
                  <a:srgbClr val="FFFF00"/>
                </a:solidFill>
                <a:effectLst>
                  <a:outerShdw dist="38100" dir="2700000" algn="bl" rotWithShape="0">
                    <a:schemeClr val="accent5"/>
                  </a:outerShdw>
                </a:effectLst>
                <a:latin typeface="Broadway" panose="04040905080B02020502" pitchFamily="82" charset="0"/>
              </a:rPr>
              <a:t>Jennifer! </a:t>
            </a:r>
            <a:endParaRPr lang="en-US" sz="4800" b="1" cap="none" spc="0" dirty="0">
              <a:ln w="13462">
                <a:solidFill>
                  <a:schemeClr val="tx1"/>
                </a:solidFill>
                <a:prstDash val="solid"/>
              </a:ln>
              <a:solidFill>
                <a:srgbClr val="FFFF00"/>
              </a:solidFill>
              <a:effectLst>
                <a:outerShdw dist="38100" dir="2700000" algn="bl" rotWithShape="0">
                  <a:schemeClr val="accent5"/>
                </a:outerShdw>
              </a:effectLst>
              <a:latin typeface="Broadway" panose="04040905080B02020502" pitchFamily="82" charset="0"/>
            </a:endParaRPr>
          </a:p>
        </p:txBody>
      </p:sp>
    </p:spTree>
    <p:extLst>
      <p:ext uri="{BB962C8B-B14F-4D97-AF65-F5344CB8AC3E}">
        <p14:creationId xmlns:p14="http://schemas.microsoft.com/office/powerpoint/2010/main" val="510982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04B28"/>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103598">
            <a:off x="-1206566" y="551181"/>
            <a:ext cx="8100194" cy="6075145"/>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0247" y="203185"/>
            <a:ext cx="4759610" cy="6346147"/>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42604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448612" cy="1107996"/>
          </a:xfrm>
          <a:prstGeom prst="rect">
            <a:avLst/>
          </a:prstGeom>
          <a:noFill/>
        </p:spPr>
        <p:txBody>
          <a:bodyPr wrap="none" lIns="91440" tIns="45720" rIns="91440" bIns="45720">
            <a:spAutoFit/>
          </a:bodyPr>
          <a:lstStyle/>
          <a:p>
            <a:pPr algn="ctr"/>
            <a:r>
              <a:rPr lang="en-US" sz="6600" dirty="0" smtClean="0">
                <a:ln w="0">
                  <a:solidFill>
                    <a:schemeClr val="bg1"/>
                  </a:solidFill>
                </a:ln>
                <a:solidFill>
                  <a:srgbClr val="0070C0"/>
                </a:solidFill>
                <a:effectLst>
                  <a:outerShdw blurRad="50800" dist="38100" dir="10800000" algn="r" rotWithShape="0">
                    <a:prstClr val="black">
                      <a:alpha val="40000"/>
                    </a:prstClr>
                  </a:outerShdw>
                </a:effectLst>
                <a:latin typeface="Broadway" panose="04040905080B02020502" pitchFamily="82" charset="0"/>
              </a:rPr>
              <a:t>Learning In the ASL </a:t>
            </a:r>
            <a:endParaRPr lang="en-US" sz="6600" b="0" cap="none" spc="0" dirty="0">
              <a:ln w="0">
                <a:solidFill>
                  <a:schemeClr val="bg1"/>
                </a:solidFill>
              </a:ln>
              <a:solidFill>
                <a:srgbClr val="0070C0"/>
              </a:solidFill>
              <a:effectLst>
                <a:outerShdw blurRad="50800" dist="38100" dir="10800000" algn="r" rotWithShape="0">
                  <a:prstClr val="black">
                    <a:alpha val="40000"/>
                  </a:prstClr>
                </a:outerShdw>
              </a:effectLst>
              <a:latin typeface="Broadway" panose="04040905080B02020502" pitchFamily="82" charset="0"/>
            </a:endParaRPr>
          </a:p>
        </p:txBody>
      </p:sp>
    </p:spTree>
    <p:extLst>
      <p:ext uri="{BB962C8B-B14F-4D97-AF65-F5344CB8AC3E}">
        <p14:creationId xmlns:p14="http://schemas.microsoft.com/office/powerpoint/2010/main" val="3358383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15EA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5415" y="0"/>
            <a:ext cx="5300570" cy="6858000"/>
          </a:xfrm>
          <a:prstGeom prst="rect">
            <a:avLst/>
          </a:prstGeom>
          <a:effectLst>
            <a:outerShdw blurRad="50800" dist="38100" dir="16200000" rotWithShape="0">
              <a:prstClr val="black">
                <a:alpha val="40000"/>
              </a:prstClr>
            </a:outerShdw>
          </a:effec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340020" y="1490222"/>
            <a:ext cx="6812444" cy="3832000"/>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946361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1721989"/>
            <a:ext cx="9068586" cy="3368418"/>
          </a:xfrm>
        </p:spPr>
        <p:txBody>
          <a:bodyPr>
            <a:normAutofit fontScale="90000"/>
          </a:bodyPr>
          <a:lstStyle/>
          <a:p>
            <a:pPr lvl="0" algn="l"/>
            <a:r>
              <a:rPr lang="en-US" sz="1800" smtClean="0"/>
              <a:t/>
            </a:r>
            <a:br>
              <a:rPr lang="en-US" sz="1800" smtClean="0"/>
            </a:br>
            <a:r>
              <a:rPr lang="en-US" sz="1800" smtClean="0"/>
              <a:t/>
            </a:r>
            <a:br>
              <a:rPr lang="en-US" sz="1800" smtClean="0"/>
            </a:br>
            <a:r>
              <a:rPr lang="en-US" sz="1800" smtClean="0"/>
              <a:t/>
            </a:r>
            <a:br>
              <a:rPr lang="en-US" sz="1800" smtClean="0"/>
            </a:br>
            <a:r>
              <a:rPr lang="en-US" sz="1800" smtClean="0"/>
              <a:t/>
            </a:r>
            <a:br>
              <a:rPr lang="en-US" sz="1800" smtClean="0"/>
            </a:br>
            <a:r>
              <a:rPr lang="en-US" sz="1800" smtClean="0"/>
              <a:t>On April 19, 2017, during the Student Life Awards Ceremony in room 1102 at the West Campus, we had the pleasure to recognize our dedicated volunteers, and the EAP &amp; ASL department received the 2016-2017 Service Learning Project of the Year Award for the participation and the collaboration with</a:t>
            </a:r>
            <a:r>
              <a:rPr lang="en-US" sz="1800" b="1" smtClean="0"/>
              <a:t> </a:t>
            </a:r>
            <a:r>
              <a:rPr lang="en-US" sz="1800" b="1" cap="small" smtClean="0">
                <a:effectLst>
                  <a:outerShdw blurRad="38100" dist="38100" dir="2700000" algn="tl">
                    <a:srgbClr val="000000">
                      <a:alpha val="43137"/>
                    </a:srgbClr>
                  </a:outerShdw>
                </a:effectLst>
              </a:rPr>
              <a:t>i</a:t>
            </a:r>
            <a:r>
              <a:rPr lang="en-US" sz="1800" b="1" smtClean="0">
                <a:effectLst>
                  <a:outerShdw blurRad="38100" dist="38100" dir="2700000" algn="tl">
                    <a:srgbClr val="000000">
                      <a:alpha val="43137"/>
                    </a:srgbClr>
                  </a:outerShdw>
                </a:effectLst>
              </a:rPr>
              <a:t>CED</a:t>
            </a:r>
            <a:r>
              <a:rPr lang="en-US" sz="1800" b="1" smtClean="0"/>
              <a:t> </a:t>
            </a:r>
            <a:r>
              <a:rPr lang="en-US" sz="1800" smtClean="0"/>
              <a:t>in the</a:t>
            </a:r>
            <a:br>
              <a:rPr lang="en-US" sz="1800" smtClean="0"/>
            </a:br>
            <a:r>
              <a:rPr lang="en-US" sz="1800" smtClean="0"/>
              <a:t>EAP Peer Ambassador, Math Peer Tutor, and English Peer Tutor Service Learning program.</a:t>
            </a:r>
            <a:br>
              <a:rPr lang="en-US" sz="1800" smtClean="0"/>
            </a:br>
            <a:r>
              <a:rPr lang="en-US" sz="1800" smtClean="0"/>
              <a:t/>
            </a:r>
            <a:br>
              <a:rPr lang="en-US" sz="1800" smtClean="0"/>
            </a:br>
            <a:r>
              <a:rPr lang="en-US" sz="1800" smtClean="0"/>
              <a:t/>
            </a:r>
            <a:br>
              <a:rPr lang="en-US" sz="1800" smtClean="0"/>
            </a:br>
            <a:r>
              <a:rPr lang="en-US" sz="1800" smtClean="0"/>
              <a:t/>
            </a:r>
            <a:br>
              <a:rPr lang="en-US" sz="1800" smtClean="0"/>
            </a:br>
            <a:r>
              <a:rPr lang="en-US" sz="1800" smtClean="0"/>
              <a:t/>
            </a:r>
            <a:br>
              <a:rPr lang="en-US" sz="1800" smtClean="0"/>
            </a:br>
            <a:r>
              <a:rPr lang="en-US" sz="1800" smtClean="0"/>
              <a:t/>
            </a:r>
            <a:br>
              <a:rPr lang="en-US" sz="1800" smtClean="0"/>
            </a:br>
            <a:r>
              <a:rPr lang="en-US" sz="1800" smtClean="0"/>
              <a:t/>
            </a:r>
            <a:br>
              <a:rPr lang="en-US" sz="1800" smtClean="0"/>
            </a:br>
            <a:r>
              <a:rPr lang="en-US" sz="1800" smtClean="0"/>
              <a:t/>
            </a:r>
            <a:br>
              <a:rPr lang="en-US" sz="1800" smtClean="0"/>
            </a:br>
            <a:r>
              <a:rPr lang="en-US" sz="1800" smtClean="0"/>
              <a:t/>
            </a:r>
            <a:br>
              <a:rPr lang="en-US" sz="1800" smtClean="0"/>
            </a:br>
            <a:r>
              <a:rPr lang="en-US" sz="1800" smtClean="0"/>
              <a:t/>
            </a:r>
            <a:br>
              <a:rPr lang="en-US" sz="1800" smtClean="0"/>
            </a:br>
            <a:endParaRPr lang="en-US" sz="1800" dirty="0"/>
          </a:p>
        </p:txBody>
      </p:sp>
      <p:graphicFrame>
        <p:nvGraphicFramePr>
          <p:cNvPr id="6" name="Table 5"/>
          <p:cNvGraphicFramePr>
            <a:graphicFrameLocks noGrp="1"/>
          </p:cNvGraphicFramePr>
          <p:nvPr>
            <p:extLst/>
          </p:nvPr>
        </p:nvGraphicFramePr>
        <p:xfrm>
          <a:off x="3837903" y="3393323"/>
          <a:ext cx="6604335" cy="1951410"/>
        </p:xfrm>
        <a:graphic>
          <a:graphicData uri="http://schemas.openxmlformats.org/drawingml/2006/table">
            <a:tbl>
              <a:tblPr firstRow="1" firstCol="1" bandRow="1">
                <a:tableStyleId>{5C22544A-7EE6-4342-B048-85BDC9FD1C3A}</a:tableStyleId>
              </a:tblPr>
              <a:tblGrid>
                <a:gridCol w="1916983"/>
                <a:gridCol w="2428387"/>
                <a:gridCol w="2258965"/>
              </a:tblGrid>
              <a:tr h="219191">
                <a:tc>
                  <a:txBody>
                    <a:bodyPr/>
                    <a:lstStyle/>
                    <a:p>
                      <a:pPr marL="0" marR="0">
                        <a:lnSpc>
                          <a:spcPct val="107000"/>
                        </a:lnSpc>
                        <a:spcBef>
                          <a:spcPts val="0"/>
                        </a:spcBef>
                        <a:spcAft>
                          <a:spcPts val="0"/>
                        </a:spcAft>
                      </a:pPr>
                      <a:r>
                        <a:rPr lang="en-US" sz="1200" kern="1400" dirty="0">
                          <a:ln>
                            <a:noFill/>
                          </a:ln>
                          <a:effectLst>
                            <a:reflection blurRad="6350" stA="53000" endA="300" endPos="35500" dir="5400000" sy="-90000" algn="bl"/>
                          </a:effectLst>
                        </a:rPr>
                        <a:t>EAP Peer Ambassador</a:t>
                      </a:r>
                      <a:endParaRPr lang="en-US" sz="1200" kern="14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kern="1400">
                          <a:ln>
                            <a:noFill/>
                          </a:ln>
                          <a:effectLst>
                            <a:reflection blurRad="6350" stA="53000" endA="300" endPos="35500" dir="5400000" sy="-90000" algn="bl"/>
                          </a:effectLst>
                        </a:rPr>
                        <a:t>Math Peer Tutor</a:t>
                      </a:r>
                      <a:endParaRPr lang="en-US" sz="1200" kern="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kern="1400">
                          <a:ln>
                            <a:noFill/>
                          </a:ln>
                          <a:effectLst>
                            <a:reflection blurRad="6350" stA="53000" endA="300" endPos="35500" dir="5400000" sy="-90000" algn="bl"/>
                          </a:effectLst>
                        </a:rPr>
                        <a:t>English Peer Tutor</a:t>
                      </a:r>
                      <a:endParaRPr lang="en-US" sz="1200" kern="1400">
                        <a:solidFill>
                          <a:srgbClr val="000000"/>
                        </a:solidFill>
                        <a:effectLst/>
                        <a:latin typeface="Arial" panose="020B0604020202020204" pitchFamily="34" charset="0"/>
                        <a:ea typeface="Calibri" panose="020F0502020204030204" pitchFamily="34" charset="0"/>
                      </a:endParaRPr>
                    </a:p>
                  </a:txBody>
                  <a:tcPr marL="68580" marR="68580" marT="0" marB="0"/>
                </a:tc>
              </a:tr>
              <a:tr h="219191">
                <a:tc>
                  <a:txBody>
                    <a:bodyPr/>
                    <a:lstStyle/>
                    <a:p>
                      <a:pPr marL="0" marR="0">
                        <a:lnSpc>
                          <a:spcPct val="107000"/>
                        </a:lnSpc>
                        <a:spcBef>
                          <a:spcPts val="0"/>
                        </a:spcBef>
                        <a:spcAft>
                          <a:spcPts val="0"/>
                        </a:spcAft>
                      </a:pPr>
                      <a:r>
                        <a:rPr lang="en-US" sz="1200" kern="1400">
                          <a:effectLst/>
                        </a:rPr>
                        <a:t>Yamira Flores (20)</a:t>
                      </a:r>
                      <a:endParaRPr lang="en-US" sz="1200" kern="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kern="1400">
                          <a:effectLst/>
                        </a:rPr>
                        <a:t>Enrique Enriquez (35)</a:t>
                      </a:r>
                      <a:endParaRPr lang="en-US" sz="1200" kern="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kern="1400">
                          <a:effectLst/>
                        </a:rPr>
                        <a:t>Briana De Tomas (20)</a:t>
                      </a:r>
                      <a:endParaRPr lang="en-US" sz="1200" kern="1400">
                        <a:solidFill>
                          <a:srgbClr val="000000"/>
                        </a:solidFill>
                        <a:effectLst/>
                        <a:latin typeface="Arial" panose="020B0604020202020204" pitchFamily="34" charset="0"/>
                        <a:ea typeface="Calibri" panose="020F0502020204030204" pitchFamily="34" charset="0"/>
                      </a:endParaRPr>
                    </a:p>
                  </a:txBody>
                  <a:tcPr marL="68580" marR="68580" marT="0" marB="0"/>
                </a:tc>
              </a:tr>
              <a:tr h="219191">
                <a:tc>
                  <a:txBody>
                    <a:bodyPr/>
                    <a:lstStyle/>
                    <a:p>
                      <a:pPr marL="0" marR="0">
                        <a:lnSpc>
                          <a:spcPct val="107000"/>
                        </a:lnSpc>
                        <a:spcBef>
                          <a:spcPts val="0"/>
                        </a:spcBef>
                        <a:spcAft>
                          <a:spcPts val="0"/>
                        </a:spcAft>
                      </a:pPr>
                      <a:r>
                        <a:rPr lang="en-US" sz="1200" kern="1400">
                          <a:effectLst/>
                        </a:rPr>
                        <a:t>Marco Lopez (45)</a:t>
                      </a:r>
                      <a:endParaRPr lang="en-US" sz="1200" kern="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kern="1400">
                          <a:effectLst/>
                        </a:rPr>
                        <a:t>Federico Jover (20)</a:t>
                      </a:r>
                      <a:endParaRPr lang="en-US" sz="1200" kern="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kern="1400">
                          <a:effectLst/>
                        </a:rPr>
                        <a:t>Josefina Freitag (210)</a:t>
                      </a:r>
                      <a:endParaRPr lang="en-US" sz="1200" kern="1400">
                        <a:solidFill>
                          <a:srgbClr val="000000"/>
                        </a:solidFill>
                        <a:effectLst/>
                        <a:latin typeface="Arial" panose="020B0604020202020204" pitchFamily="34" charset="0"/>
                        <a:ea typeface="Calibri" panose="020F0502020204030204" pitchFamily="34" charset="0"/>
                      </a:endParaRPr>
                    </a:p>
                  </a:txBody>
                  <a:tcPr marL="68580" marR="68580" marT="0" marB="0"/>
                </a:tc>
              </a:tr>
              <a:tr h="219191">
                <a:tc>
                  <a:txBody>
                    <a:bodyPr/>
                    <a:lstStyle/>
                    <a:p>
                      <a:pPr marL="0" marR="0">
                        <a:lnSpc>
                          <a:spcPct val="107000"/>
                        </a:lnSpc>
                        <a:spcBef>
                          <a:spcPts val="0"/>
                        </a:spcBef>
                        <a:spcAft>
                          <a:spcPts val="0"/>
                        </a:spcAft>
                      </a:pPr>
                      <a:r>
                        <a:rPr lang="en-US" sz="1200" kern="1400">
                          <a:effectLst/>
                        </a:rPr>
                        <a:t> </a:t>
                      </a:r>
                      <a:endParaRPr lang="en-US" sz="1200" kern="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kern="1400">
                          <a:effectLst/>
                        </a:rPr>
                        <a:t>Peter Lionoudakis (200)</a:t>
                      </a:r>
                      <a:endParaRPr lang="en-US" sz="1200" kern="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kern="1400">
                          <a:effectLst/>
                        </a:rPr>
                        <a:t>Maria Khabbaz (20)</a:t>
                      </a:r>
                      <a:endParaRPr lang="en-US" sz="1200" kern="1400">
                        <a:solidFill>
                          <a:srgbClr val="000000"/>
                        </a:solidFill>
                        <a:effectLst/>
                        <a:latin typeface="Arial" panose="020B0604020202020204" pitchFamily="34" charset="0"/>
                        <a:ea typeface="Calibri" panose="020F0502020204030204" pitchFamily="34" charset="0"/>
                      </a:endParaRPr>
                    </a:p>
                  </a:txBody>
                  <a:tcPr marL="68580" marR="68580" marT="0" marB="0"/>
                </a:tc>
              </a:tr>
              <a:tr h="219191">
                <a:tc>
                  <a:txBody>
                    <a:bodyPr/>
                    <a:lstStyle/>
                    <a:p>
                      <a:pPr marL="0" marR="0">
                        <a:lnSpc>
                          <a:spcPct val="107000"/>
                        </a:lnSpc>
                        <a:spcBef>
                          <a:spcPts val="0"/>
                        </a:spcBef>
                        <a:spcAft>
                          <a:spcPts val="0"/>
                        </a:spcAft>
                      </a:pPr>
                      <a:r>
                        <a:rPr lang="en-US" sz="1200" kern="1400" dirty="0">
                          <a:effectLst/>
                        </a:rPr>
                        <a:t> </a:t>
                      </a:r>
                      <a:endParaRPr lang="en-US" sz="1200" kern="14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kern="1400">
                          <a:effectLst/>
                        </a:rPr>
                        <a:t>Amy Ramos (75)</a:t>
                      </a:r>
                      <a:endParaRPr lang="en-US" sz="1200" kern="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kern="1400">
                          <a:effectLst/>
                        </a:rPr>
                        <a:t>Grecia Rodriguez (115)</a:t>
                      </a:r>
                      <a:endParaRPr lang="en-US" sz="1200" kern="1400">
                        <a:solidFill>
                          <a:srgbClr val="000000"/>
                        </a:solidFill>
                        <a:effectLst/>
                        <a:latin typeface="Arial" panose="020B0604020202020204" pitchFamily="34" charset="0"/>
                        <a:ea typeface="Calibri" panose="020F0502020204030204" pitchFamily="34" charset="0"/>
                      </a:endParaRPr>
                    </a:p>
                  </a:txBody>
                  <a:tcPr marL="68580" marR="68580" marT="0" marB="0"/>
                </a:tc>
              </a:tr>
              <a:tr h="219191">
                <a:tc>
                  <a:txBody>
                    <a:bodyPr/>
                    <a:lstStyle/>
                    <a:p>
                      <a:pPr marL="0" marR="0">
                        <a:lnSpc>
                          <a:spcPct val="107000"/>
                        </a:lnSpc>
                        <a:spcBef>
                          <a:spcPts val="0"/>
                        </a:spcBef>
                        <a:spcAft>
                          <a:spcPts val="0"/>
                        </a:spcAft>
                      </a:pPr>
                      <a:r>
                        <a:rPr lang="en-US" sz="1200" kern="1400">
                          <a:effectLst/>
                        </a:rPr>
                        <a:t> </a:t>
                      </a:r>
                      <a:endParaRPr lang="en-US" sz="1200" kern="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kern="1400">
                          <a:effectLst/>
                        </a:rPr>
                        <a:t>Maria Rodriguez (60)</a:t>
                      </a:r>
                      <a:endParaRPr lang="en-US" sz="1200" kern="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kern="1400" dirty="0">
                          <a:effectLst/>
                        </a:rPr>
                        <a:t> </a:t>
                      </a:r>
                      <a:r>
                        <a:rPr lang="en-US" sz="1200" kern="1400" dirty="0" smtClean="0">
                          <a:effectLst/>
                        </a:rPr>
                        <a:t>Nicolas </a:t>
                      </a:r>
                      <a:r>
                        <a:rPr lang="en-US" sz="1200" kern="1400" dirty="0" err="1" smtClean="0">
                          <a:effectLst/>
                        </a:rPr>
                        <a:t>Calvo</a:t>
                      </a:r>
                      <a:r>
                        <a:rPr lang="en-US" sz="1200" kern="1400" dirty="0" smtClean="0">
                          <a:effectLst/>
                        </a:rPr>
                        <a:t> (32)</a:t>
                      </a:r>
                      <a:endParaRPr lang="en-US" sz="1200" kern="1400" dirty="0">
                        <a:solidFill>
                          <a:srgbClr val="000000"/>
                        </a:solidFill>
                        <a:effectLst/>
                        <a:latin typeface="Arial" panose="020B0604020202020204" pitchFamily="34" charset="0"/>
                        <a:ea typeface="Calibri" panose="020F0502020204030204" pitchFamily="34" charset="0"/>
                      </a:endParaRPr>
                    </a:p>
                  </a:txBody>
                  <a:tcPr marL="68580" marR="68580" marT="0" marB="0"/>
                </a:tc>
              </a:tr>
              <a:tr h="219191">
                <a:tc>
                  <a:txBody>
                    <a:bodyPr/>
                    <a:lstStyle/>
                    <a:p>
                      <a:pPr marL="0" marR="0">
                        <a:lnSpc>
                          <a:spcPct val="107000"/>
                        </a:lnSpc>
                        <a:spcBef>
                          <a:spcPts val="0"/>
                        </a:spcBef>
                        <a:spcAft>
                          <a:spcPts val="0"/>
                        </a:spcAft>
                      </a:pPr>
                      <a:r>
                        <a:rPr lang="en-US" sz="1200" kern="1400">
                          <a:effectLst/>
                        </a:rPr>
                        <a:t> </a:t>
                      </a:r>
                      <a:endParaRPr lang="en-US" sz="1200" kern="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kern="1400" dirty="0">
                          <a:effectLst/>
                        </a:rPr>
                        <a:t>Antonio Verde (10)</a:t>
                      </a:r>
                      <a:endParaRPr lang="en-US" sz="1200" kern="14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kern="1400" dirty="0">
                          <a:effectLst/>
                        </a:rPr>
                        <a:t> </a:t>
                      </a:r>
                      <a:endParaRPr lang="en-US" sz="1200" kern="1400" dirty="0">
                        <a:solidFill>
                          <a:srgbClr val="000000"/>
                        </a:solidFill>
                        <a:effectLst/>
                        <a:latin typeface="Arial" panose="020B0604020202020204" pitchFamily="34" charset="0"/>
                        <a:ea typeface="Calibri" panose="020F0502020204030204" pitchFamily="34" charset="0"/>
                      </a:endParaRPr>
                    </a:p>
                  </a:txBody>
                  <a:tcPr marL="68580" marR="68580" marT="0" marB="0"/>
                </a:tc>
              </a:tr>
              <a:tr h="219191">
                <a:tc>
                  <a:txBody>
                    <a:bodyPr/>
                    <a:lstStyle/>
                    <a:p>
                      <a:pPr marL="0" marR="0">
                        <a:lnSpc>
                          <a:spcPct val="107000"/>
                        </a:lnSpc>
                        <a:spcBef>
                          <a:spcPts val="0"/>
                        </a:spcBef>
                        <a:spcAft>
                          <a:spcPts val="0"/>
                        </a:spcAft>
                      </a:pPr>
                      <a:endParaRPr lang="en-US" sz="1200" kern="14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kern="1400" smtClean="0">
                          <a:solidFill>
                            <a:srgbClr val="000000"/>
                          </a:solidFill>
                          <a:effectLst/>
                          <a:latin typeface="Arial" panose="020B0604020202020204" pitchFamily="34" charset="0"/>
                          <a:ea typeface="Calibri" panose="020F0502020204030204" pitchFamily="34" charset="0"/>
                        </a:rPr>
                        <a:t>Sebastian Garcia (70)</a:t>
                      </a:r>
                      <a:endParaRPr lang="en-US" sz="1200" kern="14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endParaRPr lang="en-US" sz="1200" kern="1400" dirty="0">
                        <a:solidFill>
                          <a:srgbClr val="000000"/>
                        </a:solidFill>
                        <a:effectLst/>
                        <a:latin typeface="Arial" panose="020B0604020202020204" pitchFamily="34" charset="0"/>
                        <a:ea typeface="Calibri" panose="020F0502020204030204" pitchFamily="34" charset="0"/>
                      </a:endParaRPr>
                    </a:p>
                  </a:txBody>
                  <a:tcPr marL="68580" marR="68580" marT="0" marB="0"/>
                </a:tc>
              </a:tr>
              <a:tr h="197882">
                <a:tc>
                  <a:txBody>
                    <a:bodyPr/>
                    <a:lstStyle/>
                    <a:p>
                      <a:pPr marL="0" marR="0">
                        <a:lnSpc>
                          <a:spcPct val="107000"/>
                        </a:lnSpc>
                        <a:spcBef>
                          <a:spcPts val="0"/>
                        </a:spcBef>
                        <a:spcAft>
                          <a:spcPts val="0"/>
                        </a:spcAft>
                      </a:pPr>
                      <a:endParaRPr lang="en-US" sz="1200" kern="14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endParaRPr lang="en-US" sz="1200" kern="14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endParaRPr lang="en-US" sz="1200" kern="1400" dirty="0">
                        <a:solidFill>
                          <a:srgbClr val="000000"/>
                        </a:solidFill>
                        <a:effectLst/>
                        <a:latin typeface="Arial" panose="020B0604020202020204" pitchFamily="34" charset="0"/>
                        <a:ea typeface="Calibri" panose="020F0502020204030204" pitchFamily="34" charset="0"/>
                      </a:endParaRPr>
                    </a:p>
                  </a:txBody>
                  <a:tcPr marL="68580" marR="68580" marT="0" marB="0"/>
                </a:tc>
              </a:tr>
            </a:tbl>
          </a:graphicData>
        </a:graphic>
      </p:graphicFrame>
      <p:pic>
        <p:nvPicPr>
          <p:cNvPr id="3" name="Picture 2"/>
          <p:cNvPicPr>
            <a:picLocks noChangeAspect="1"/>
          </p:cNvPicPr>
          <p:nvPr/>
        </p:nvPicPr>
        <p:blipFill>
          <a:blip r:embed="rId2"/>
          <a:stretch>
            <a:fillRect/>
          </a:stretch>
        </p:blipFill>
        <p:spPr>
          <a:xfrm>
            <a:off x="1561708" y="3393323"/>
            <a:ext cx="2247619" cy="1951410"/>
          </a:xfrm>
          <a:prstGeom prst="rect">
            <a:avLst/>
          </a:prstGeom>
        </p:spPr>
      </p:pic>
    </p:spTree>
    <p:extLst>
      <p:ext uri="{BB962C8B-B14F-4D97-AF65-F5344CB8AC3E}">
        <p14:creationId xmlns:p14="http://schemas.microsoft.com/office/powerpoint/2010/main" val="2096633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2426610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377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744288">
            <a:off x="109293" y="-672073"/>
            <a:ext cx="5910161" cy="3324466"/>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332702">
            <a:off x="7258750" y="-265012"/>
            <a:ext cx="4517099" cy="3387825"/>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28299">
            <a:off x="6793897" y="3535626"/>
            <a:ext cx="6062133" cy="3409950"/>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950172">
            <a:off x="-601363" y="3665206"/>
            <a:ext cx="5791658" cy="3257808"/>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2872365" y="2451996"/>
            <a:ext cx="6101195" cy="1754326"/>
          </a:xfrm>
          <a:prstGeom prst="rect">
            <a:avLst/>
          </a:prstGeom>
          <a:noFill/>
        </p:spPr>
        <p:txBody>
          <a:bodyPr wrap="square" lIns="91440" tIns="45720" rIns="91440" bIns="45720">
            <a:spAutoFit/>
          </a:bodyPr>
          <a:lstStyle/>
          <a:p>
            <a:pPr algn="ctr"/>
            <a:r>
              <a:rPr lang="en-US" sz="5400" b="1" dirty="0" smtClean="0">
                <a:ln w="10160">
                  <a:solidFill>
                    <a:schemeClr val="accent5"/>
                  </a:solidFill>
                  <a:prstDash val="solid"/>
                </a:ln>
                <a:solidFill>
                  <a:srgbClr val="FFFFFF"/>
                </a:solidFill>
                <a:effectLst>
                  <a:outerShdw blurRad="50800" dist="38100" dir="18900000" algn="bl" rotWithShape="0">
                    <a:prstClr val="black">
                      <a:alpha val="40000"/>
                    </a:prstClr>
                  </a:outerShdw>
                </a:effectLst>
                <a:latin typeface="Bauhaus 93" panose="04030905020B02020C02" pitchFamily="82" charset="0"/>
              </a:rPr>
              <a:t>College Fair @ MDC West</a:t>
            </a:r>
            <a:endParaRPr lang="en-US" sz="5400" b="1" dirty="0">
              <a:ln w="10160">
                <a:solidFill>
                  <a:schemeClr val="accent5"/>
                </a:solidFill>
                <a:prstDash val="solid"/>
              </a:ln>
              <a:solidFill>
                <a:srgbClr val="FFFFFF"/>
              </a:solidFill>
              <a:effectLst>
                <a:outerShdw blurRad="50800" dist="38100" dir="18900000" algn="bl" rotWithShape="0">
                  <a:prstClr val="black">
                    <a:alpha val="40000"/>
                  </a:prstClr>
                </a:outerShdw>
              </a:effectLst>
              <a:latin typeface="Bauhaus 93" panose="04030905020B02020C02" pitchFamily="82" charset="0"/>
            </a:endParaRPr>
          </a:p>
        </p:txBody>
      </p:sp>
    </p:spTree>
    <p:extLst>
      <p:ext uri="{BB962C8B-B14F-4D97-AF65-F5344CB8AC3E}">
        <p14:creationId xmlns:p14="http://schemas.microsoft.com/office/powerpoint/2010/main" val="2363320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8500" y="0"/>
            <a:ext cx="5143500" cy="6858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6858000" cy="6858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0793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298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550" y="-19050"/>
            <a:ext cx="3857625" cy="6858000"/>
          </a:xfrm>
          <a:prstGeom prst="rect">
            <a:avLst/>
          </a:prstGeom>
          <a:effectLst>
            <a:outerShdw blurRad="50800" dist="38100" algn="l" rotWithShape="0">
              <a:prstClr val="black">
                <a:alpha val="40000"/>
              </a:prstClr>
            </a:outerShdw>
          </a:effectLst>
        </p:spPr>
      </p:pic>
      <p:pic>
        <p:nvPicPr>
          <p:cNvPr id="5" name="Picture 4"/>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8001001" y="0"/>
            <a:ext cx="5143500" cy="6858000"/>
          </a:xfrm>
          <a:prstGeom prst="rect">
            <a:avLst/>
          </a:prstGeom>
          <a:effectLst>
            <a:outerShdw blurRad="50800" dist="38100" dir="10800000" algn="r" rotWithShape="0">
              <a:prstClr val="black">
                <a:alpha val="40000"/>
              </a:prstClr>
            </a:outerShdw>
          </a:effectLst>
        </p:spPr>
      </p:pic>
      <p:sp>
        <p:nvSpPr>
          <p:cNvPr id="7" name="Rectangle 6"/>
          <p:cNvSpPr/>
          <p:nvPr/>
        </p:nvSpPr>
        <p:spPr>
          <a:xfrm>
            <a:off x="-1703304" y="0"/>
            <a:ext cx="14668500" cy="2914650"/>
          </a:xfrm>
          <a:prstGeom prst="rect">
            <a:avLst/>
          </a:prstGeom>
          <a:noFill/>
        </p:spPr>
        <p:txBody>
          <a:bodyPr wrap="square" lIns="91440" tIns="45720" rIns="91440" bIns="45720">
            <a:spAutoFit/>
          </a:bodyPr>
          <a:lstStyle/>
          <a:p>
            <a:pPr algn="ctr"/>
            <a:r>
              <a:rPr lang="en-US" sz="6000" b="1" cap="none" spc="0" dirty="0" smtClean="0">
                <a:ln w="22225">
                  <a:solidFill>
                    <a:srgbClr val="7030A0"/>
                  </a:solidFill>
                  <a:prstDash val="solid"/>
                </a:ln>
                <a:solidFill>
                  <a:srgbClr val="FFFF00"/>
                </a:solidFill>
                <a:effectLst>
                  <a:glow rad="228600">
                    <a:schemeClr val="accent4">
                      <a:satMod val="175000"/>
                      <a:alpha val="40000"/>
                    </a:schemeClr>
                  </a:glow>
                </a:effectLst>
                <a:latin typeface="Ravie" panose="04040805050809020602" pitchFamily="82" charset="0"/>
              </a:rPr>
              <a:t>Happy </a:t>
            </a:r>
          </a:p>
          <a:p>
            <a:pPr algn="ctr"/>
            <a:r>
              <a:rPr lang="en-US" sz="6000" b="1" cap="none" spc="0" dirty="0" smtClean="0">
                <a:ln w="22225">
                  <a:solidFill>
                    <a:srgbClr val="7030A0"/>
                  </a:solidFill>
                  <a:prstDash val="solid"/>
                </a:ln>
                <a:solidFill>
                  <a:srgbClr val="FFFF00"/>
                </a:solidFill>
                <a:effectLst>
                  <a:glow rad="228600">
                    <a:schemeClr val="accent4">
                      <a:satMod val="175000"/>
                      <a:alpha val="40000"/>
                    </a:schemeClr>
                  </a:glow>
                </a:effectLst>
                <a:latin typeface="Ravie" panose="04040805050809020602" pitchFamily="82" charset="0"/>
              </a:rPr>
              <a:t>Birthday </a:t>
            </a:r>
          </a:p>
          <a:p>
            <a:pPr algn="ctr"/>
            <a:r>
              <a:rPr lang="en-US" sz="6000" b="1" cap="none" spc="0" dirty="0" smtClean="0">
                <a:ln w="22225">
                  <a:solidFill>
                    <a:srgbClr val="7030A0"/>
                  </a:solidFill>
                  <a:prstDash val="solid"/>
                </a:ln>
                <a:solidFill>
                  <a:srgbClr val="FFFF00"/>
                </a:solidFill>
                <a:effectLst>
                  <a:glow rad="228600">
                    <a:schemeClr val="accent4">
                      <a:satMod val="175000"/>
                      <a:alpha val="40000"/>
                    </a:schemeClr>
                  </a:glow>
                </a:effectLst>
                <a:latin typeface="Ravie" panose="04040805050809020602" pitchFamily="82" charset="0"/>
              </a:rPr>
              <a:t>Syretta!</a:t>
            </a:r>
            <a:endParaRPr lang="en-US" sz="6000" b="1" cap="none" spc="0" dirty="0">
              <a:ln w="22225">
                <a:solidFill>
                  <a:srgbClr val="7030A0"/>
                </a:solidFill>
                <a:prstDash val="solid"/>
              </a:ln>
              <a:solidFill>
                <a:srgbClr val="FFFF00"/>
              </a:solidFill>
              <a:effectLst>
                <a:glow rad="228600">
                  <a:schemeClr val="accent4">
                    <a:satMod val="175000"/>
                    <a:alpha val="40000"/>
                  </a:schemeClr>
                </a:glow>
              </a:effectLst>
              <a:latin typeface="Ravie" panose="04040805050809020602" pitchFamily="82" charset="0"/>
            </a:endParaRP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60891" y="2686050"/>
            <a:ext cx="4740110" cy="4400550"/>
          </a:xfrm>
          <a:prstGeom prst="rect">
            <a:avLst/>
          </a:prstGeom>
        </p:spPr>
      </p:pic>
    </p:spTree>
    <p:extLst>
      <p:ext uri="{BB962C8B-B14F-4D97-AF65-F5344CB8AC3E}">
        <p14:creationId xmlns:p14="http://schemas.microsoft.com/office/powerpoint/2010/main" val="2160070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10">
          <a:fgClr>
            <a:schemeClr val="bg2">
              <a:lumMod val="90000"/>
            </a:schemeClr>
          </a:fgClr>
          <a:bgClr>
            <a:srgbClr val="FCFFCA"/>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462" y="0"/>
            <a:ext cx="5299364" cy="6858000"/>
          </a:xfrm>
          <a:prstGeom prst="rect">
            <a:avLst/>
          </a:prstGeom>
        </p:spPr>
      </p:pic>
    </p:spTree>
    <p:extLst>
      <p:ext uri="{BB962C8B-B14F-4D97-AF65-F5344CB8AC3E}">
        <p14:creationId xmlns:p14="http://schemas.microsoft.com/office/powerpoint/2010/main" val="234461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1C55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900382">
            <a:off x="-206642" y="708162"/>
            <a:ext cx="4328953" cy="5771937"/>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38203">
            <a:off x="5881493" y="1670440"/>
            <a:ext cx="6277674" cy="4708256"/>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79813">
            <a:off x="3476180" y="-692293"/>
            <a:ext cx="5250870" cy="3938153"/>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9889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1C553"/>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l="-1319" r="-1319"/>
          <a:stretch/>
        </p:blipFill>
        <p:spPr>
          <a:xfrm rot="21025043">
            <a:off x="7080443" y="505140"/>
            <a:ext cx="6475973" cy="4856980"/>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30138">
            <a:off x="56231" y="793563"/>
            <a:ext cx="6603556" cy="4952667"/>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39980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1C55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368425">
            <a:off x="15790" y="432069"/>
            <a:ext cx="4436729" cy="5915639"/>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43504">
            <a:off x="4605525" y="855126"/>
            <a:ext cx="8365408" cy="4705542"/>
          </a:xfrm>
          <a:prstGeom prst="rect">
            <a:avLst/>
          </a:prstGeom>
          <a:solidFill>
            <a:srgbClr val="FFFFFF">
              <a:shade val="85000"/>
            </a:srgbClr>
          </a:solidFill>
          <a:ln w="1905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9110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8426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757</TotalTime>
  <Words>226</Words>
  <Application>Microsoft Office PowerPoint</Application>
  <PresentationFormat>Widescreen</PresentationFormat>
  <Paragraphs>74</Paragraphs>
  <Slides>30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Bauhaus 93</vt:lpstr>
      <vt:lpstr>Broadway</vt:lpstr>
      <vt:lpstr>Calibri</vt:lpstr>
      <vt:lpstr>Century Gothic</vt:lpstr>
      <vt:lpstr>Georgia</vt:lpstr>
      <vt:lpstr>Jokerman</vt:lpstr>
      <vt:lpstr>Ravie</vt:lpstr>
      <vt:lpstr>Snap ITC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On April 19, 2017, during the Student Life Awards Ceremony in room 1102 at the West Campus, we had the pleasure to recognize our dedicated volunteers, and the EAP &amp; ASL department received the 2016-2017 Service Learning Project of the Year Award for the participation and the collaboration with iCED in the EAP Peer Ambassador, Math Peer Tutor, and English Peer Tutor Service Learning program.          </vt:lpstr>
      <vt:lpstr>PowerPoint Presentation</vt:lpstr>
      <vt:lpstr>PowerPoint Presentation</vt:lpstr>
    </vt:vector>
  </TitlesOfParts>
  <Company>Miami Dade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Marchant, William</dc:creator>
  <cp:lastModifiedBy>Administrator</cp:lastModifiedBy>
  <cp:revision>47</cp:revision>
  <dcterms:created xsi:type="dcterms:W3CDTF">2017-04-24T12:54:39Z</dcterms:created>
  <dcterms:modified xsi:type="dcterms:W3CDTF">2017-04-29T12:13:12Z</dcterms:modified>
</cp:coreProperties>
</file>