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sldIdLst>
    <p:sldId id="258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>
        <p:scale>
          <a:sx n="75" d="100"/>
          <a:sy n="75" d="100"/>
        </p:scale>
        <p:origin x="-10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C9FE-B7A1-4A3F-8AA2-8DE21A2D86B0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6B712-0536-4B30-BE12-9F9A2FD9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21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3334">
        <p:push dir="u"/>
      </p:transition>
    </mc:Choice>
    <mc:Fallback>
      <p:transition advClick="0" advTm="13334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C9FE-B7A1-4A3F-8AA2-8DE21A2D86B0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6B712-0536-4B30-BE12-9F9A2FD9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61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3334">
        <p:push dir="u"/>
      </p:transition>
    </mc:Choice>
    <mc:Fallback>
      <p:transition advClick="0" advTm="13334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C9FE-B7A1-4A3F-8AA2-8DE21A2D86B0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6B712-0536-4B30-BE12-9F9A2FD9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94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3334">
        <p:push dir="u"/>
      </p:transition>
    </mc:Choice>
    <mc:Fallback>
      <p:transition advClick="0" advTm="13334">
        <p:push dir="u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C9FE-B7A1-4A3F-8AA2-8DE21A2D86B0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6B712-0536-4B30-BE12-9F9A2FD9705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953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3334">
        <p:push dir="u"/>
      </p:transition>
    </mc:Choice>
    <mc:Fallback>
      <p:transition advClick="0" advTm="13334">
        <p:push dir="u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C9FE-B7A1-4A3F-8AA2-8DE21A2D86B0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6B712-0536-4B30-BE12-9F9A2FD9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04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3334">
        <p:push dir="u"/>
      </p:transition>
    </mc:Choice>
    <mc:Fallback>
      <p:transition advClick="0" advTm="13334">
        <p:push dir="u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C9FE-B7A1-4A3F-8AA2-8DE21A2D86B0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6B712-0536-4B30-BE12-9F9A2FD9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43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3334">
        <p:push dir="u"/>
      </p:transition>
    </mc:Choice>
    <mc:Fallback>
      <p:transition advClick="0" advTm="13334">
        <p:push dir="u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C9FE-B7A1-4A3F-8AA2-8DE21A2D86B0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6B712-0536-4B30-BE12-9F9A2FD9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45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3334">
        <p:push dir="u"/>
      </p:transition>
    </mc:Choice>
    <mc:Fallback>
      <p:transition advClick="0" advTm="13334">
        <p:push dir="u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C9FE-B7A1-4A3F-8AA2-8DE21A2D86B0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6B712-0536-4B30-BE12-9F9A2FD9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36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3334">
        <p:push dir="u"/>
      </p:transition>
    </mc:Choice>
    <mc:Fallback>
      <p:transition advClick="0" advTm="13334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C9FE-B7A1-4A3F-8AA2-8DE21A2D86B0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6B712-0536-4B30-BE12-9F9A2FD9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94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3334">
        <p:push dir="u"/>
      </p:transition>
    </mc:Choice>
    <mc:Fallback>
      <p:transition advClick="0" advTm="13334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C9FE-B7A1-4A3F-8AA2-8DE21A2D86B0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6B712-0536-4B30-BE12-9F9A2FD9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78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3334">
        <p:push dir="u"/>
      </p:transition>
    </mc:Choice>
    <mc:Fallback>
      <p:transition advClick="0" advTm="13334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C9FE-B7A1-4A3F-8AA2-8DE21A2D86B0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6B712-0536-4B30-BE12-9F9A2FD9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35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3334">
        <p:push dir="u"/>
      </p:transition>
    </mc:Choice>
    <mc:Fallback>
      <p:transition advClick="0" advTm="13334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C9FE-B7A1-4A3F-8AA2-8DE21A2D86B0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6B712-0536-4B30-BE12-9F9A2FD9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98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3334">
        <p:push dir="u"/>
      </p:transition>
    </mc:Choice>
    <mc:Fallback>
      <p:transition advClick="0" advTm="13334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C9FE-B7A1-4A3F-8AA2-8DE21A2D86B0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6B712-0536-4B30-BE12-9F9A2FD9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39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3334">
        <p:push dir="u"/>
      </p:transition>
    </mc:Choice>
    <mc:Fallback>
      <p:transition advClick="0" advTm="13334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C9FE-B7A1-4A3F-8AA2-8DE21A2D86B0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6B712-0536-4B30-BE12-9F9A2FD9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26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3334">
        <p:push dir="u"/>
      </p:transition>
    </mc:Choice>
    <mc:Fallback>
      <p:transition advClick="0" advTm="13334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C9FE-B7A1-4A3F-8AA2-8DE21A2D86B0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6B712-0536-4B30-BE12-9F9A2FD9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13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3334">
        <p:push dir="u"/>
      </p:transition>
    </mc:Choice>
    <mc:Fallback>
      <p:transition advClick="0" advTm="13334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C9FE-B7A1-4A3F-8AA2-8DE21A2D86B0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6B712-0536-4B30-BE12-9F9A2FD9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5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3334">
        <p:push dir="u"/>
      </p:transition>
    </mc:Choice>
    <mc:Fallback>
      <p:transition advClick="0" advTm="13334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C9FE-B7A1-4A3F-8AA2-8DE21A2D86B0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6B712-0536-4B30-BE12-9F9A2FD9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28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3334">
        <p:push dir="u"/>
      </p:transition>
    </mc:Choice>
    <mc:Fallback>
      <p:transition advClick="0" advTm="13334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3DBC9FE-B7A1-4A3F-8AA2-8DE21A2D86B0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6B712-0536-4B30-BE12-9F9A2FD97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852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  <p:sldLayoutId id="2147483843" r:id="rId17"/>
  </p:sldLayoutIdLst>
  <mc:AlternateContent xmlns:mc="http://schemas.openxmlformats.org/markup-compatibility/2006">
    <mc:Choice xmlns:p14="http://schemas.microsoft.com/office/powerpoint/2010/main" Requires="p14">
      <p:transition p14:dur="250" advClick="0" advTm="13334">
        <p:push dir="u"/>
      </p:transition>
    </mc:Choice>
    <mc:Fallback>
      <p:transition advClick="0" advTm="13334">
        <p:push dir="u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pport.rosettastone.com/" TargetMode="External"/><Relationship Id="rId2" Type="http://schemas.openxmlformats.org/officeDocument/2006/relationships/hyperlink" Target="http://www.login.rosettastone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0308" y="749025"/>
            <a:ext cx="117816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dirty="0" smtClean="0"/>
              <a:t>Rosetta Stone Catalyst</a:t>
            </a:r>
          </a:p>
          <a:p>
            <a:r>
              <a:rPr lang="en-US" sz="3600" dirty="0" smtClean="0"/>
              <a:t>Quick Guide to Register Students and obtain reports</a:t>
            </a:r>
          </a:p>
          <a:p>
            <a:r>
              <a:rPr lang="en-US" sz="3600" dirty="0" smtClean="0"/>
              <a:t>Log-in information: </a:t>
            </a:r>
            <a:r>
              <a:rPr lang="en-US" sz="3600" dirty="0" smtClean="0">
                <a:hlinkClick r:id="rId2"/>
              </a:rPr>
              <a:t>http://www.login.rosettastone.com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Tech Support: </a:t>
            </a:r>
            <a:r>
              <a:rPr lang="en-US" sz="3600" dirty="0" smtClean="0">
                <a:hlinkClick r:id="rId3"/>
              </a:rPr>
              <a:t>http://www.support.rosettastone.com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04802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3334">
        <p:push dir="u"/>
      </p:transition>
    </mc:Choice>
    <mc:Fallback>
      <p:transition advClick="0" advTm="13334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6518" y="0"/>
            <a:ext cx="1181548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u="sng" dirty="0" smtClean="0"/>
          </a:p>
          <a:p>
            <a:r>
              <a:rPr lang="en-US" sz="3600" u="sng" dirty="0" smtClean="0"/>
              <a:t>Individual Student Registrations</a:t>
            </a:r>
          </a:p>
          <a:p>
            <a:r>
              <a:rPr lang="en-US" sz="3600" dirty="0" smtClean="0"/>
              <a:t>1. Verify Rosetta Stone access purchase through Campus Bookstore. Add information to the</a:t>
            </a:r>
          </a:p>
          <a:p>
            <a:r>
              <a:rPr lang="en-US" sz="3600" dirty="0" smtClean="0"/>
              <a:t>attached spreadsheet for your records.</a:t>
            </a:r>
          </a:p>
          <a:p>
            <a:r>
              <a:rPr lang="en-US" sz="3600" dirty="0" smtClean="0"/>
              <a:t>2. Click on + Add User tab at top of screen</a:t>
            </a:r>
          </a:p>
          <a:p>
            <a:r>
              <a:rPr lang="en-US" sz="3600" dirty="0" smtClean="0"/>
              <a:t>3. Select Add a User from drop down menu</a:t>
            </a:r>
          </a:p>
          <a:p>
            <a:r>
              <a:rPr lang="en-US" sz="3600" dirty="0" smtClean="0"/>
              <a:t>4. Add student first, last name, email</a:t>
            </a:r>
          </a:p>
          <a:p>
            <a:r>
              <a:rPr lang="en-US" sz="3600" dirty="0" smtClean="0"/>
              <a:t>5. If student is Registered in Levels 1 or 2, select their native language as interface language,</a:t>
            </a:r>
          </a:p>
          <a:p>
            <a:r>
              <a:rPr lang="en-US" sz="3600" dirty="0" smtClean="0"/>
              <a:t>otherwise, select English.</a:t>
            </a:r>
          </a:p>
        </p:txBody>
      </p:sp>
    </p:spTree>
    <p:extLst>
      <p:ext uri="{BB962C8B-B14F-4D97-AF65-F5344CB8AC3E}">
        <p14:creationId xmlns:p14="http://schemas.microsoft.com/office/powerpoint/2010/main" val="3463125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3334">
        <p:push dir="u"/>
      </p:transition>
    </mc:Choice>
    <mc:Fallback>
      <p:transition advClick="0" advTm="13334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506" y="932329"/>
            <a:ext cx="120664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6. Select American English as Language of study.</a:t>
            </a:r>
          </a:p>
          <a:p>
            <a:r>
              <a:rPr lang="en-US" sz="3600" dirty="0" smtClean="0"/>
              <a:t>7. In Optional fields, go to user field 1 and add student’s cell phone number.</a:t>
            </a:r>
          </a:p>
          <a:p>
            <a:r>
              <a:rPr lang="en-US" sz="3600" dirty="0" smtClean="0"/>
              <a:t>8. Click on Licenses tab at top of screen, Click on Add license based on course student is enrolled.</a:t>
            </a:r>
          </a:p>
        </p:txBody>
      </p:sp>
    </p:spTree>
    <p:extLst>
      <p:ext uri="{BB962C8B-B14F-4D97-AF65-F5344CB8AC3E}">
        <p14:creationId xmlns:p14="http://schemas.microsoft.com/office/powerpoint/2010/main" val="4041724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3334">
        <p:push dir="u"/>
      </p:transition>
    </mc:Choice>
    <mc:Fallback>
      <p:transition advClick="0" advTm="13334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2728" y="519954"/>
            <a:ext cx="1186927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9. Click on Group tab, then click +add to group, then pair student again with enrolled course.</a:t>
            </a:r>
          </a:p>
          <a:p>
            <a:r>
              <a:rPr lang="en-US" sz="3600" dirty="0" smtClean="0"/>
              <a:t>10. Click on Save.</a:t>
            </a:r>
          </a:p>
          <a:p>
            <a:r>
              <a:rPr lang="en-US" sz="3600" dirty="0" smtClean="0"/>
              <a:t>11. Click on Envelope Icon, to send welcome email to student so that they can get started working</a:t>
            </a:r>
          </a:p>
          <a:p>
            <a:r>
              <a:rPr lang="en-US" sz="3600" dirty="0" smtClean="0"/>
              <a:t>on activities.</a:t>
            </a:r>
          </a:p>
        </p:txBody>
      </p:sp>
    </p:spTree>
    <p:extLst>
      <p:ext uri="{BB962C8B-B14F-4D97-AF65-F5344CB8AC3E}">
        <p14:creationId xmlns:p14="http://schemas.microsoft.com/office/powerpoint/2010/main" val="841339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3334">
        <p:push dir="u"/>
      </p:transition>
    </mc:Choice>
    <mc:Fallback>
      <p:transition advClick="0" advTm="13334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8235" y="322729"/>
            <a:ext cx="11564471" cy="3550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dirty="0" smtClean="0"/>
              <a:t>How to Pull Reports</a:t>
            </a:r>
          </a:p>
          <a:p>
            <a:r>
              <a:rPr lang="en-US" sz="3600" dirty="0" smtClean="0"/>
              <a:t>1. Select Reports on the left side panel.</a:t>
            </a:r>
          </a:p>
          <a:p>
            <a:r>
              <a:rPr lang="en-US" sz="3600" dirty="0" smtClean="0"/>
              <a:t>2. If you have multiple EAP classes, select the specific class in the drop-down selection at the top right side.</a:t>
            </a:r>
          </a:p>
          <a:p>
            <a:r>
              <a:rPr lang="en-US" sz="3600" dirty="0" smtClean="0"/>
              <a:t>3. Click the Export Report button below and then check the Ready to Download section and download file.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448235" y="4549676"/>
            <a:ext cx="1174376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4. Open the file with a spreadsheet viewer (Excel, Numbers, Google Sheets, etc.)</a:t>
            </a:r>
          </a:p>
          <a:p>
            <a:r>
              <a:rPr lang="en-US" sz="3600" dirty="0" smtClean="0"/>
              <a:t>5. Attach the spreadsheet with your grade report at end of term.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59117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13334">
        <p:push dir="u"/>
      </p:transition>
    </mc:Choice>
    <mc:Fallback>
      <p:transition advClick="0" advTm="13334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</TotalTime>
  <Words>295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9</cp:revision>
  <dcterms:created xsi:type="dcterms:W3CDTF">2020-07-24T02:14:07Z</dcterms:created>
  <dcterms:modified xsi:type="dcterms:W3CDTF">2020-07-24T02:53:13Z</dcterms:modified>
</cp:coreProperties>
</file>