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2"/>
  </p:notesMasterIdLst>
  <p:sldIdLst>
    <p:sldId id="256" r:id="rId2"/>
    <p:sldId id="267" r:id="rId3"/>
    <p:sldId id="257" r:id="rId4"/>
    <p:sldId id="268" r:id="rId5"/>
    <p:sldId id="269" r:id="rId6"/>
    <p:sldId id="270" r:id="rId7"/>
    <p:sldId id="271" r:id="rId8"/>
    <p:sldId id="262" r:id="rId9"/>
    <p:sldId id="261" r:id="rId10"/>
    <p:sldId id="263" r:id="rId11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  <a:srgbClr val="0000CC"/>
    <a:srgbClr val="FFFF66"/>
    <a:srgbClr val="FF7C80"/>
    <a:srgbClr val="800000"/>
    <a:srgbClr val="FFCC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2657" autoAdjust="0"/>
  </p:normalViewPr>
  <p:slideViewPr>
    <p:cSldViewPr snapToGrid="0">
      <p:cViewPr>
        <p:scale>
          <a:sx n="95" d="100"/>
          <a:sy n="95" d="100"/>
        </p:scale>
        <p:origin x="666" y="-7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fld id="{093E6AF1-E4AF-447C-9B38-30A431DAA23F}" type="datetimeFigureOut">
              <a:rPr lang="en-US"/>
              <a:pPr>
                <a:defRPr/>
              </a:pPr>
              <a:t>5/2/2017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187DFB6-667B-4B5A-A3AD-FC13F61F07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87DFB6-667B-4B5A-A3AD-FC13F61F07F5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7690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/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/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29088-0E3E-4ABA-A235-B1A8C6017B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2828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D25DC-82AB-47AA-9EE7-C66D7A7AF3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6007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603D3-4F2E-4126-A0AE-A9883033C2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1667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3438" y="787400"/>
            <a:ext cx="457200" cy="584200"/>
          </a:xfrm>
          <a:prstGeom prst="rect">
            <a:avLst/>
          </a:prstGeom>
        </p:spPr>
        <p:txBody>
          <a:bodyPr lIns="68580" tIns="34290" rIns="68580" bIns="34290"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6000">
                <a:effectLst/>
                <a:latin typeface="+mn-lt"/>
              </a:rPr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27963" y="2743200"/>
            <a:ext cx="457200" cy="584200"/>
          </a:xfrm>
          <a:prstGeom prst="rect">
            <a:avLst/>
          </a:prstGeom>
        </p:spPr>
        <p:txBody>
          <a:bodyPr lIns="68580" tIns="34290" rIns="68580" bIns="34290"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6000">
                <a:effectLst/>
                <a:latin typeface="+mn-l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/>
          <a:lstStyle>
            <a:lvl1pPr>
              <a:defRPr sz="33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/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C3BE9-28F4-4A7C-BFED-1D3986D273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6233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/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EE05F-95BA-4016-8CFE-6833DAD3B6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7331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25880-DE3B-494F-87FA-6096B83291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09488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01003-BDA9-4C55-B29E-758BD79B32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84561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148F6-211B-4803-A489-CD851EC337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37126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C0D6B-99A9-4513-BE73-1CB9CF9B86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4363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1BA32-43B1-4CE7-B331-16194DAB83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7634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/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/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60C8C-48C6-47EA-B2BE-2801637FF1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3840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EF0FF-CFC6-4C3A-B867-DE8982DF50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191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/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anchor="b"/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A0F13-BB8D-4758-8183-779E2FCB53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0131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55AEE-B670-4377-AFB6-C664E295F6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9412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D9591-E02B-44D1-9C96-E91E6958D4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8134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/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9EF7C-296A-4326-BACE-E75C2AE0EB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441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/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E9837-D689-4D0F-A5D6-0C9A4EE14A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82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825625"/>
            <a:ext cx="76755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</a:defRPr>
            </a:lvl1pPr>
          </a:lstStyle>
          <a:p>
            <a:pPr>
              <a:defRPr/>
            </a:pPr>
            <a:fld id="{15DB8B50-7805-45BD-85F1-5411AA18EE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91" r:id="rId12"/>
    <p:sldLayoutId id="2147483786" r:id="rId13"/>
    <p:sldLayoutId id="2147483787" r:id="rId14"/>
    <p:sldLayoutId id="2147483788" r:id="rId15"/>
    <p:sldLayoutId id="2147483789" r:id="rId16"/>
    <p:sldLayoutId id="2147483790" r:id="rId17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pearsonsupport.helpserve.com/pmc_clone" TargetMode="External"/><Relationship Id="rId3" Type="http://schemas.openxmlformats.org/officeDocument/2006/relationships/notesSlide" Target="../notesSlides/notesSlide1.xml"/><Relationship Id="rId7" Type="http://schemas.openxmlformats.org/officeDocument/2006/relationships/hyperlink" Target="http://eapsupportlab.weebly.com" TargetMode="Externa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-76200" y="84138"/>
            <a:ext cx="9067800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chemeClr val="tx1">
                    <a:lumMod val="85000"/>
                  </a:schemeClr>
                </a:solidFill>
                <a:latin typeface="Arial" panose="020B0604020202020204" pitchFamily="34" charset="0"/>
              </a:rPr>
              <a:t>Miami Dade College, West Campus </a:t>
            </a:r>
          </a:p>
          <a:p>
            <a:pPr algn="ctr" eaLnBrk="1" hangingPunct="1"/>
            <a:r>
              <a:rPr lang="en-US" altLang="en-US" sz="2800" b="1" i="1">
                <a:solidFill>
                  <a:srgbClr val="FFFFCC"/>
                </a:solidFill>
                <a:latin typeface="Arial" panose="020B0604020202020204" pitchFamily="34" charset="0"/>
              </a:rPr>
              <a:t>EAP Writing Online Instructions for Using</a:t>
            </a:r>
          </a:p>
          <a:p>
            <a:pPr algn="ctr" eaLnBrk="1" hangingPunct="1"/>
            <a:r>
              <a:rPr lang="en-US" altLang="en-US" sz="3600" b="1" i="1">
                <a:solidFill>
                  <a:srgbClr val="FFFFCC"/>
                </a:solidFill>
                <a:latin typeface="Arial" panose="020B0604020202020204" pitchFamily="34" charset="0"/>
              </a:rPr>
              <a:t>Pearson </a:t>
            </a:r>
            <a:r>
              <a:rPr lang="en-US" altLang="en-US" sz="3600" b="1" i="1" err="1">
                <a:solidFill>
                  <a:srgbClr val="FFFFCC"/>
                </a:solidFill>
                <a:latin typeface="Arial" panose="020B0604020202020204" pitchFamily="34" charset="0"/>
              </a:rPr>
              <a:t>MyEnglishLab</a:t>
            </a:r>
            <a:endParaRPr lang="en-US" altLang="en-US" sz="3600" b="1">
              <a:solidFill>
                <a:srgbClr val="FFFFCC"/>
              </a:solidFill>
              <a:latin typeface="Arial" panose="020B0604020202020204" pitchFamily="34" charset="0"/>
            </a:endParaRPr>
          </a:p>
        </p:txBody>
      </p:sp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6278563" y="6391275"/>
            <a:ext cx="32162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/>
            <a:r>
              <a:rPr lang="en-US" altLang="en-US" sz="1600" b="1">
                <a:solidFill>
                  <a:srgbClr val="FFFF99"/>
                </a:solidFill>
                <a:latin typeface="Arial" panose="020B0604020202020204" pitchFamily="34" charset="0"/>
              </a:rPr>
              <a:t>westeap@mdc.edu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" y="5809907"/>
            <a:ext cx="1987230" cy="90328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10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5300" y="1724600"/>
            <a:ext cx="5241925" cy="2535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Rectangle 1"/>
          <p:cNvSpPr>
            <a:spLocks noChangeArrowheads="1"/>
          </p:cNvSpPr>
          <p:nvPr/>
        </p:nvSpPr>
        <p:spPr bwMode="auto">
          <a:xfrm>
            <a:off x="2139630" y="4260274"/>
            <a:ext cx="5029200" cy="3003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lvl="0"/>
            <a:r>
              <a:rPr lang="en-US" altLang="en-US" b="1" i="1" dirty="0">
                <a:latin typeface="Arial" panose="020B0604020202020204" pitchFamily="34" charset="0"/>
              </a:rPr>
              <a:t>Students may not exceed 5 lab hours per day, unless approval from the lab manager is obtained. You may visit our website at </a:t>
            </a:r>
            <a:r>
              <a:rPr lang="en-US" altLang="en-US" b="1" i="1" dirty="0">
                <a:latin typeface="Arial" panose="020B0604020202020204" pitchFamily="34" charset="0"/>
                <a:hlinkClick r:id="rId7"/>
              </a:rPr>
              <a:t>http://eapsupportlab.weebly.com</a:t>
            </a:r>
            <a:r>
              <a:rPr lang="en-US" altLang="en-US" b="1" i="1" dirty="0">
                <a:latin typeface="Arial" panose="020B0604020202020204" pitchFamily="34" charset="0"/>
              </a:rPr>
              <a:t>  for online information</a:t>
            </a:r>
            <a:r>
              <a:rPr lang="en-US" altLang="en-US" b="1" i="1" dirty="0" smtClean="0">
                <a:latin typeface="Arial" panose="020B0604020202020204" pitchFamily="34" charset="0"/>
              </a:rPr>
              <a:t>.</a:t>
            </a:r>
            <a:r>
              <a:rPr lang="en-US" b="1" dirty="0"/>
              <a:t> </a:t>
            </a:r>
            <a:endParaRPr lang="en-US" b="1" dirty="0" smtClean="0"/>
          </a:p>
          <a:p>
            <a:pPr lvl="0"/>
            <a:r>
              <a:rPr lang="en-US" b="1" dirty="0" smtClean="0"/>
              <a:t>Pearson </a:t>
            </a:r>
            <a:r>
              <a:rPr lang="en-US" b="1" dirty="0"/>
              <a:t>Help Desk </a:t>
            </a:r>
            <a:r>
              <a:rPr lang="en-US" dirty="0"/>
              <a:t>Go to: </a:t>
            </a:r>
            <a:r>
              <a:rPr lang="en-US" b="1" u="sng" dirty="0">
                <a:hlinkClick r:id="rId8"/>
              </a:rPr>
              <a:t>http://pearsonsupport.helpserve.com/pmc_clone</a:t>
            </a:r>
            <a:endParaRPr lang="en-US" dirty="0"/>
          </a:p>
          <a:p>
            <a:r>
              <a:rPr lang="en-US" dirty="0"/>
              <a:t> </a:t>
            </a:r>
          </a:p>
          <a:p>
            <a:pPr eaLnBrk="1" hangingPunct="1">
              <a:lnSpc>
                <a:spcPct val="107000"/>
              </a:lnSpc>
              <a:spcAft>
                <a:spcPts val="800"/>
              </a:spcAft>
            </a:pPr>
            <a:endParaRPr lang="en-US" altLang="en-US" b="1" i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7000"/>
              </a:lnSpc>
              <a:spcAft>
                <a:spcPts val="800"/>
              </a:spcAft>
            </a:pPr>
            <a:endParaRPr lang="en-US" altLang="en-US" b="1" i="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105" name="Rectangle 2"/>
          <p:cNvSpPr>
            <a:spLocks noChangeArrowheads="1"/>
          </p:cNvSpPr>
          <p:nvPr/>
        </p:nvSpPr>
        <p:spPr bwMode="auto">
          <a:xfrm>
            <a:off x="-76200" y="2530475"/>
            <a:ext cx="19145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Arial" panose="020B0604020202020204" pitchFamily="34" charset="0"/>
              </a:rPr>
              <a:t>EAP Lab</a:t>
            </a:r>
          </a:p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Arial" panose="020B0604020202020204" pitchFamily="34" charset="0"/>
              </a:rPr>
              <a:t>Room 2120</a:t>
            </a:r>
          </a:p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Arial" panose="020B0604020202020204" pitchFamily="34" charset="0"/>
              </a:rPr>
              <a:t>(305) 237-8948</a:t>
            </a:r>
          </a:p>
        </p:txBody>
      </p:sp>
      <p:sp>
        <p:nvSpPr>
          <p:cNvPr id="4106" name="Rectangle 4"/>
          <p:cNvSpPr>
            <a:spLocks noChangeArrowheads="1"/>
          </p:cNvSpPr>
          <p:nvPr/>
        </p:nvSpPr>
        <p:spPr bwMode="auto">
          <a:xfrm>
            <a:off x="6934200" y="2392363"/>
            <a:ext cx="2286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Arial" panose="020B0604020202020204" pitchFamily="34" charset="0"/>
              </a:rPr>
              <a:t>Academic Support Lab</a:t>
            </a:r>
          </a:p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Arial" panose="020B0604020202020204" pitchFamily="34" charset="0"/>
              </a:rPr>
              <a:t>Room 2121</a:t>
            </a:r>
          </a:p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Arial" panose="020B0604020202020204" pitchFamily="34" charset="0"/>
              </a:rPr>
              <a:t>(305) 237-8986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Grp="1" noChangeArrowheads="1"/>
          </p:cNvSpPr>
          <p:nvPr>
            <p:ph idx="1"/>
          </p:nvPr>
        </p:nvSpPr>
        <p:spPr>
          <a:xfrm>
            <a:off x="0" y="76200"/>
            <a:ext cx="9144000" cy="65532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en-US" altLang="en-US" sz="4400" b="1" dirty="0">
                <a:solidFill>
                  <a:srgbClr val="FFFFCC"/>
                </a:solidFill>
                <a:latin typeface="Corbel" panose="020B0503020204020204" pitchFamily="34" charset="0"/>
              </a:rPr>
              <a:t>Grading Criteria: Total Possible Score</a:t>
            </a:r>
          </a:p>
          <a:p>
            <a:pPr marL="342906" indent="-342906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endParaRPr lang="en-US" altLang="en-US" sz="1200" dirty="0">
              <a:solidFill>
                <a:srgbClr val="FFFF66"/>
              </a:solidFill>
            </a:endParaRPr>
          </a:p>
          <a:p>
            <a:pPr marL="342906" indent="-342906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US" altLang="en-US" sz="1400" b="1" dirty="0">
                <a:solidFill>
                  <a:srgbClr val="FFFF66"/>
                </a:solidFill>
              </a:rPr>
              <a:t>	</a:t>
            </a:r>
            <a:r>
              <a:rPr lang="en-US" altLang="en-US" sz="2000" b="1" dirty="0">
                <a:solidFill>
                  <a:srgbClr val="FFFF66"/>
                </a:solidFill>
              </a:rPr>
              <a:t>Completion of </a:t>
            </a:r>
            <a:r>
              <a:rPr lang="en-US" altLang="en-US" sz="2000" b="1" dirty="0" smtClean="0">
                <a:solidFill>
                  <a:srgbClr val="FFFF66"/>
                </a:solidFill>
              </a:rPr>
              <a:t>10 </a:t>
            </a:r>
            <a:r>
              <a:rPr lang="en-US" altLang="en-US" sz="2000" b="1" dirty="0">
                <a:solidFill>
                  <a:srgbClr val="FFFF66"/>
                </a:solidFill>
              </a:rPr>
              <a:t>hours in the Lab  . . . . . . . . . . . . . . . .  . . . . ……. . . . . 15 % </a:t>
            </a:r>
          </a:p>
          <a:p>
            <a:pPr marL="342906" indent="-342906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US" altLang="en-US" sz="700" b="1" dirty="0">
                <a:solidFill>
                  <a:srgbClr val="FFFF66"/>
                </a:solidFill>
              </a:rPr>
              <a:t>	</a:t>
            </a:r>
            <a:r>
              <a:rPr lang="en-US" altLang="en-US" sz="1400" b="1">
                <a:solidFill>
                  <a:schemeClr val="tx1">
                    <a:lumMod val="95000"/>
                  </a:schemeClr>
                </a:solidFill>
              </a:rPr>
              <a:t>The </a:t>
            </a:r>
            <a:r>
              <a:rPr lang="en-US" altLang="en-US" sz="1400" b="1" smtClean="0">
                <a:solidFill>
                  <a:schemeClr val="tx1">
                    <a:lumMod val="95000"/>
                  </a:schemeClr>
                </a:solidFill>
              </a:rPr>
              <a:t>10 </a:t>
            </a:r>
            <a:r>
              <a:rPr lang="en-US" altLang="en-US" sz="1400" b="1" dirty="0">
                <a:solidFill>
                  <a:schemeClr val="tx1">
                    <a:lumMod val="95000"/>
                  </a:schemeClr>
                </a:solidFill>
              </a:rPr>
              <a:t>hours will be divided into </a:t>
            </a:r>
            <a:r>
              <a:rPr lang="en-US" altLang="en-US" sz="1400" b="1" dirty="0" smtClean="0">
                <a:solidFill>
                  <a:schemeClr val="tx1">
                    <a:lumMod val="95000"/>
                  </a:schemeClr>
                </a:solidFill>
              </a:rPr>
              <a:t>2 </a:t>
            </a:r>
            <a:r>
              <a:rPr lang="en-US" altLang="en-US" sz="1400" b="1" dirty="0">
                <a:solidFill>
                  <a:schemeClr val="tx1">
                    <a:lumMod val="95000"/>
                  </a:schemeClr>
                </a:solidFill>
              </a:rPr>
              <a:t>periods. The first 5 hours must be completed before the deadline. If a student does not meet any of the deadlines below , partial credit is deducted.</a:t>
            </a:r>
          </a:p>
          <a:p>
            <a:pPr marL="342906" indent="-342906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endParaRPr lang="en-US" altLang="en-US" sz="1000" b="1" dirty="0">
              <a:solidFill>
                <a:srgbClr val="FFFF66"/>
              </a:solidFill>
            </a:endParaRPr>
          </a:p>
          <a:p>
            <a:pPr marL="342906" indent="-342906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US" altLang="en-US" sz="1400" b="1" dirty="0">
                <a:solidFill>
                  <a:srgbClr val="FFFF66"/>
                </a:solidFill>
              </a:rPr>
              <a:t>	  </a:t>
            </a:r>
          </a:p>
          <a:p>
            <a:pPr marL="342906" indent="-342906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endParaRPr lang="en-US" altLang="en-US" sz="1000" b="1" dirty="0">
              <a:solidFill>
                <a:srgbClr val="FFFF66"/>
              </a:solidFill>
            </a:endParaRPr>
          </a:p>
          <a:p>
            <a:pPr marL="342906" indent="-342906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endParaRPr lang="en-US" altLang="en-US" sz="1000" b="1" dirty="0">
              <a:solidFill>
                <a:srgbClr val="FFFF66"/>
              </a:solidFill>
            </a:endParaRPr>
          </a:p>
          <a:p>
            <a:pPr marL="342906" indent="-342906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endParaRPr lang="en-US" altLang="en-US" sz="1000" b="1" dirty="0">
              <a:solidFill>
                <a:srgbClr val="FFFF66"/>
              </a:solidFill>
            </a:endParaRPr>
          </a:p>
          <a:p>
            <a:pPr marL="342906" indent="-342906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endParaRPr lang="en-US" altLang="en-US" sz="1000" b="1" dirty="0">
              <a:solidFill>
                <a:srgbClr val="FFFF66"/>
              </a:solidFill>
            </a:endParaRPr>
          </a:p>
          <a:p>
            <a:pPr marL="342906" indent="-342906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endParaRPr lang="en-US" altLang="en-US" sz="1000" b="1" dirty="0">
              <a:solidFill>
                <a:srgbClr val="FFFF66"/>
              </a:solidFill>
            </a:endParaRPr>
          </a:p>
          <a:p>
            <a:pPr marL="342906" indent="-342906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endParaRPr lang="en-US" altLang="en-US" sz="1000" b="1" dirty="0">
              <a:solidFill>
                <a:srgbClr val="FFFF66"/>
              </a:solidFill>
            </a:endParaRPr>
          </a:p>
          <a:p>
            <a:pPr marL="342906" indent="-342906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endParaRPr lang="en-US" altLang="en-US" sz="1400" b="1" dirty="0">
              <a:solidFill>
                <a:srgbClr val="FFFF66"/>
              </a:solidFill>
            </a:endParaRPr>
          </a:p>
          <a:p>
            <a:pPr marL="342906" indent="-342906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US" altLang="en-US" sz="1400" b="1" dirty="0">
                <a:solidFill>
                  <a:srgbClr val="FFFF66"/>
                </a:solidFill>
              </a:rPr>
              <a:t>	</a:t>
            </a:r>
            <a:r>
              <a:rPr lang="en-US" altLang="en-US" sz="2000" b="1" dirty="0">
                <a:solidFill>
                  <a:srgbClr val="FFFF66"/>
                </a:solidFill>
              </a:rPr>
              <a:t>Completion of all activities including diagnostic test  . . . . . . . . . . . . . . . 85%</a:t>
            </a:r>
          </a:p>
          <a:p>
            <a:pPr marL="342906" indent="-342906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endParaRPr lang="en-US" altLang="en-US" sz="1400" b="1" dirty="0">
              <a:solidFill>
                <a:srgbClr val="FFFF66"/>
              </a:solidFill>
            </a:endParaRPr>
          </a:p>
          <a:p>
            <a:pPr marL="342906" indent="-342906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US" altLang="en-US" sz="1400" b="1" dirty="0">
                <a:solidFill>
                  <a:srgbClr val="FFFF66"/>
                </a:solidFill>
              </a:rPr>
              <a:t>						</a:t>
            </a:r>
          </a:p>
          <a:p>
            <a:pPr marL="342906" indent="-342906" algn="ctr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US" altLang="en-US" sz="1600" dirty="0">
                <a:solidFill>
                  <a:srgbClr val="FFFF66"/>
                </a:solidFill>
              </a:rPr>
              <a:t>	</a:t>
            </a:r>
            <a:r>
              <a:rPr lang="en-US" altLang="en-US" sz="1600" dirty="0">
                <a:solidFill>
                  <a:schemeClr val="tx1">
                    <a:lumMod val="95000"/>
                  </a:schemeClr>
                </a:solidFill>
              </a:rPr>
              <a:t>(maximum</a:t>
            </a:r>
            <a:r>
              <a:rPr lang="en-US" altLang="en-US" dirty="0">
                <a:solidFill>
                  <a:schemeClr val="tx1">
                    <a:lumMod val="95000"/>
                  </a:schemeClr>
                </a:solidFill>
              </a:rPr>
              <a:t> score possible 100)</a:t>
            </a:r>
            <a:r>
              <a:rPr lang="en-US" altLang="en-US" dirty="0"/>
              <a:t>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081406"/>
              </p:ext>
            </p:extLst>
          </p:nvPr>
        </p:nvGraphicFramePr>
        <p:xfrm>
          <a:off x="2043659" y="2146041"/>
          <a:ext cx="5719409" cy="12192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013197">
                  <a:extLst>
                    <a:ext uri="{9D8B030D-6E8A-4147-A177-3AD203B41FA5}">
                      <a16:colId xmlns:a16="http://schemas.microsoft.com/office/drawing/2014/main" xmlns="" val="4167862168"/>
                    </a:ext>
                  </a:extLst>
                </a:gridCol>
                <a:gridCol w="2706212">
                  <a:extLst>
                    <a:ext uri="{9D8B030D-6E8A-4147-A177-3AD203B41FA5}">
                      <a16:colId xmlns:a16="http://schemas.microsoft.com/office/drawing/2014/main" xmlns="" val="366790636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2400" baseline="0" dirty="0"/>
                        <a:t>1st: 5 </a:t>
                      </a:r>
                      <a:r>
                        <a:rPr lang="en-US" altLang="en-US" sz="2400" dirty="0"/>
                        <a:t>Hours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/>
                        <a:t>2nd</a:t>
                      </a:r>
                      <a:r>
                        <a:rPr lang="en-US" altLang="en-US" sz="2400" baseline="0" dirty="0"/>
                        <a:t>: 5 </a:t>
                      </a:r>
                      <a:r>
                        <a:rPr lang="en-US" altLang="en-US" sz="2400" dirty="0"/>
                        <a:t>Hours</a:t>
                      </a:r>
                      <a:endParaRPr lang="en-US" altLang="en-US" sz="2400" b="1">
                        <a:solidFill>
                          <a:srgbClr val="FFFF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3177345249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800" b="1" dirty="0" smtClean="0"/>
                        <a:t>Monday,</a:t>
                      </a:r>
                      <a:r>
                        <a:rPr lang="en-US" altLang="en-US" sz="1800" b="1" baseline="0" dirty="0" smtClean="0"/>
                        <a:t> June 19, 2017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800" b="1" dirty="0" smtClean="0"/>
                        <a:t>Wednesday, July 19, 2017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7987306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xfrm>
            <a:off x="4763" y="0"/>
            <a:ext cx="9139237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>
                <a:solidFill>
                  <a:srgbClr val="FFFFCC"/>
                </a:solidFill>
              </a:rPr>
              <a:t>Academic Support Lab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 marL="0" indent="0" algn="ctr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US" altLang="en-US" sz="2800">
                <a:solidFill>
                  <a:srgbClr val="FFFFCC"/>
                </a:solidFill>
              </a:rPr>
              <a:t>Building 2, Room 2121</a:t>
            </a:r>
          </a:p>
          <a:p>
            <a:pPr marL="0" indent="0" algn="ctr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endParaRPr lang="en-US" altLang="en-US" sz="2800" b="1">
              <a:solidFill>
                <a:srgbClr val="FFFFCC"/>
              </a:solidFill>
            </a:endParaRPr>
          </a:p>
          <a:p>
            <a:pPr marL="0" indent="0" algn="ctr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US" altLang="en-US" sz="2800" b="1" u="sng">
                <a:solidFill>
                  <a:srgbClr val="FFFFCC"/>
                </a:solidFill>
              </a:rPr>
              <a:t>Hours of Operation</a:t>
            </a:r>
          </a:p>
          <a:p>
            <a:pPr marL="0" indent="0" algn="ctr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US" altLang="en-US" sz="2800" b="1">
                <a:solidFill>
                  <a:srgbClr val="FFFFCC"/>
                </a:solidFill>
              </a:rPr>
              <a:t>Monday ― Thursday</a:t>
            </a:r>
            <a:r>
              <a:rPr lang="en-US" altLang="en-US" sz="2800">
                <a:solidFill>
                  <a:srgbClr val="FFFFCC"/>
                </a:solidFill>
              </a:rPr>
              <a:t>  </a:t>
            </a:r>
            <a:r>
              <a:rPr lang="en-US" altLang="en-US" sz="2800" b="1">
                <a:solidFill>
                  <a:srgbClr val="FFFFCC"/>
                </a:solidFill>
              </a:rPr>
              <a:t>|</a:t>
            </a:r>
            <a:r>
              <a:rPr lang="en-US" altLang="en-US" sz="2800">
                <a:solidFill>
                  <a:srgbClr val="FFFFCC"/>
                </a:solidFill>
              </a:rPr>
              <a:t> 8:00 am – 9:00 pm</a:t>
            </a:r>
          </a:p>
          <a:p>
            <a:pPr marL="0" indent="0" algn="ctr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US" altLang="en-US" sz="2800" b="1">
                <a:solidFill>
                  <a:srgbClr val="FFFFCC"/>
                </a:solidFill>
              </a:rPr>
              <a:t>Friday</a:t>
            </a:r>
            <a:r>
              <a:rPr lang="en-US" altLang="en-US" sz="2800">
                <a:solidFill>
                  <a:srgbClr val="FFFFCC"/>
                </a:solidFill>
              </a:rPr>
              <a:t>  </a:t>
            </a:r>
            <a:r>
              <a:rPr lang="en-US" altLang="en-US" sz="2800" b="1">
                <a:solidFill>
                  <a:srgbClr val="FFFFCC"/>
                </a:solidFill>
              </a:rPr>
              <a:t>|</a:t>
            </a:r>
            <a:r>
              <a:rPr lang="en-US" altLang="en-US" sz="2800">
                <a:solidFill>
                  <a:srgbClr val="FFFFCC"/>
                </a:solidFill>
              </a:rPr>
              <a:t> 8:00 am – 4:30 pm</a:t>
            </a:r>
          </a:p>
          <a:p>
            <a:pPr marL="0" indent="0" algn="ctr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US" altLang="en-US" sz="2800" b="1">
                <a:solidFill>
                  <a:srgbClr val="FFFFCC"/>
                </a:solidFill>
              </a:rPr>
              <a:t>Saturday</a:t>
            </a:r>
            <a:r>
              <a:rPr lang="en-US" altLang="en-US" sz="2800">
                <a:solidFill>
                  <a:srgbClr val="FFFFCC"/>
                </a:solidFill>
              </a:rPr>
              <a:t>  </a:t>
            </a:r>
            <a:r>
              <a:rPr lang="en-US" altLang="en-US" sz="2800" b="1">
                <a:solidFill>
                  <a:srgbClr val="FFFFCC"/>
                </a:solidFill>
              </a:rPr>
              <a:t>|</a:t>
            </a:r>
            <a:r>
              <a:rPr lang="en-US" altLang="en-US" sz="2800">
                <a:solidFill>
                  <a:srgbClr val="FFFFCC"/>
                </a:solidFill>
              </a:rPr>
              <a:t> 9:00 am – 2:00 pm</a:t>
            </a:r>
          </a:p>
          <a:p>
            <a:pPr marL="0" indent="0" algn="ctr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endParaRPr lang="en-US" altLang="en-US" sz="2800" b="1">
              <a:solidFill>
                <a:srgbClr val="FFFFCC"/>
              </a:solidFill>
            </a:endParaRPr>
          </a:p>
          <a:p>
            <a:pPr marL="0" indent="0" algn="ctr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US" altLang="en-US" sz="2800" b="1" u="sng">
                <a:solidFill>
                  <a:srgbClr val="FFFFCC"/>
                </a:solidFill>
              </a:rPr>
              <a:t>Contacts</a:t>
            </a:r>
          </a:p>
          <a:p>
            <a:pPr marL="0" indent="0" algn="ctr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US" altLang="en-US" sz="2800">
                <a:solidFill>
                  <a:srgbClr val="FFFFCC"/>
                </a:solidFill>
              </a:rPr>
              <a:t>(305)237-8948</a:t>
            </a:r>
          </a:p>
          <a:p>
            <a:pPr marL="0" indent="0" algn="ctr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en-US" altLang="en-US" sz="2800">
                <a:solidFill>
                  <a:srgbClr val="FFFFCC"/>
                </a:solidFill>
              </a:rPr>
              <a:t>(305)237-8986</a:t>
            </a:r>
          </a:p>
          <a:p>
            <a:pPr marL="0" indent="0" algn="ctr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US" altLang="en-US" sz="2800">
                <a:solidFill>
                  <a:srgbClr val="FFFFCC"/>
                </a:solidFill>
              </a:rPr>
              <a:t>westeap@mdc.edu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19050" y="53975"/>
            <a:ext cx="9144000" cy="631825"/>
          </a:xfrm>
          <a:prstGeom prst="rect">
            <a:avLst/>
          </a:prstGeom>
        </p:spPr>
        <p:txBody>
          <a:bodyPr anchor="ctr">
            <a:normAutofit fontScale="85000" lnSpcReduction="10000"/>
          </a:bodyPr>
          <a:lstStyle/>
          <a:p>
            <a:pPr algn="ctr" defTabSz="685800">
              <a:lnSpc>
                <a:spcPct val="90000"/>
              </a:lnSpc>
              <a:defRPr/>
            </a:pPr>
            <a:r>
              <a:rPr lang="en-US" altLang="en-US" sz="3200" b="1">
                <a:solidFill>
                  <a:srgbClr val="FFFFCC"/>
                </a:solidFill>
                <a:latin typeface="+mj-lt"/>
                <a:ea typeface="+mj-ea"/>
                <a:cs typeface="+mj-cs"/>
              </a:rPr>
              <a:t>Step #1: Registering Your Access Code into </a:t>
            </a:r>
            <a:r>
              <a:rPr lang="en-US" altLang="en-US" sz="3200" b="1" err="1">
                <a:solidFill>
                  <a:srgbClr val="FFFFCC"/>
                </a:solidFill>
                <a:latin typeface="+mj-lt"/>
                <a:ea typeface="+mj-ea"/>
                <a:cs typeface="+mj-cs"/>
              </a:rPr>
              <a:t>MyEnglishLab</a:t>
            </a:r>
            <a:endParaRPr lang="en-US" altLang="en-US" sz="3200" b="1">
              <a:solidFill>
                <a:srgbClr val="FFFFCC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85800"/>
            <a:ext cx="8305800" cy="607449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19050" y="53975"/>
            <a:ext cx="9144000" cy="78581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defTabSz="685800">
              <a:lnSpc>
                <a:spcPct val="90000"/>
              </a:lnSpc>
              <a:defRPr/>
            </a:pPr>
            <a:r>
              <a:rPr lang="en-US" altLang="en-US" sz="3200" b="1">
                <a:solidFill>
                  <a:srgbClr val="FFFFCC"/>
                </a:solidFill>
                <a:latin typeface="+mj-lt"/>
                <a:ea typeface="+mj-ea"/>
                <a:cs typeface="+mj-cs"/>
              </a:rPr>
              <a:t>Step #1…..Enter Your Personal Information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" y="1295400"/>
            <a:ext cx="8839200" cy="403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469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19050" y="53975"/>
            <a:ext cx="9144000" cy="78581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defTabSz="685800">
              <a:lnSpc>
                <a:spcPct val="90000"/>
              </a:lnSpc>
              <a:defRPr/>
            </a:pPr>
            <a:r>
              <a:rPr lang="en-US" altLang="en-US" sz="3200" b="1">
                <a:solidFill>
                  <a:srgbClr val="FFFFCC"/>
                </a:solidFill>
                <a:latin typeface="+mj-lt"/>
                <a:ea typeface="+mj-ea"/>
                <a:cs typeface="+mj-cs"/>
              </a:rPr>
              <a:t>Step #2: Join Your Instructors Course or Lab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143000"/>
            <a:ext cx="8721552" cy="4324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683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19050" y="53975"/>
            <a:ext cx="9144000" cy="78581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defTabSz="685800">
              <a:lnSpc>
                <a:spcPct val="90000"/>
              </a:lnSpc>
              <a:defRPr/>
            </a:pPr>
            <a:r>
              <a:rPr lang="en-US" altLang="en-US" sz="3200" b="1">
                <a:solidFill>
                  <a:srgbClr val="FFFFCC"/>
                </a:solidFill>
                <a:latin typeface="+mj-lt"/>
                <a:ea typeface="+mj-ea"/>
                <a:cs typeface="+mj-cs"/>
              </a:rPr>
              <a:t>Step #3: Complete Assignments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07" y="1447800"/>
            <a:ext cx="8826685" cy="2529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347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19050" y="53975"/>
            <a:ext cx="9144000" cy="78581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defTabSz="685800">
              <a:lnSpc>
                <a:spcPct val="90000"/>
              </a:lnSpc>
              <a:defRPr/>
            </a:pPr>
            <a:r>
              <a:rPr lang="en-US" altLang="en-US" sz="3200" b="1">
                <a:solidFill>
                  <a:srgbClr val="FFFFCC"/>
                </a:solidFill>
                <a:latin typeface="+mj-lt"/>
                <a:ea typeface="+mj-ea"/>
                <a:cs typeface="+mj-cs"/>
              </a:rPr>
              <a:t>Step #4: View Your Grades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" y="1371600"/>
            <a:ext cx="8839200" cy="3508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606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0" y="685800"/>
            <a:ext cx="9144000" cy="631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are </a:t>
            </a:r>
            <a:r>
              <a:rPr lang="en-US" altLang="en-US" sz="24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required to </a:t>
            </a:r>
            <a:r>
              <a:rPr lang="en-US" altLang="en-US" sz="2400" b="1" u="sng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</a:t>
            </a:r>
            <a:r>
              <a:rPr lang="en-US" altLang="en-US" sz="2400" b="1" u="sng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en-US" altLang="en-US" sz="24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 hours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their Writing Lab Course as follows: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800" dirty="0">
              <a:solidFill>
                <a:schemeClr val="accent2"/>
              </a:solidFill>
              <a:latin typeface="Arial Black" pitchFamily="34" charset="0"/>
            </a:endParaRPr>
          </a:p>
          <a:p>
            <a:pPr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en-US" sz="1600" b="1" dirty="0"/>
              <a:t>Students may attend the lab any time during lab operating hours.</a:t>
            </a:r>
          </a:p>
          <a:p>
            <a:pPr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600" b="1" dirty="0"/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en-US" sz="1600" b="1" dirty="0"/>
              <a:t>When students enter the lab, students must present their </a:t>
            </a:r>
            <a:r>
              <a:rPr lang="en-US" altLang="en-US" sz="1600" b="1" u="sng" dirty="0">
                <a:solidFill>
                  <a:srgbClr val="FFFF66"/>
                </a:solidFill>
              </a:rPr>
              <a:t>MDC ID card </a:t>
            </a:r>
            <a:r>
              <a:rPr lang="en-US" altLang="en-US" sz="1600" b="1" dirty="0"/>
              <a:t>and see the staff to login into the computerized lab attendance system (</a:t>
            </a:r>
            <a:r>
              <a:rPr lang="en-US" altLang="en-US" sz="1600" b="1" dirty="0" err="1"/>
              <a:t>Accudemia</a:t>
            </a:r>
            <a:r>
              <a:rPr lang="en-US" altLang="en-US" sz="1600" b="1" dirty="0"/>
              <a:t>). When a student leaves the lab, the student must see the staff to log out. Student’s attendance is part of the grade!!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600" b="1" dirty="0"/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en-US" sz="1600" b="1" dirty="0"/>
              <a:t>The program (</a:t>
            </a:r>
            <a:r>
              <a:rPr lang="en-US" altLang="en-US" sz="1600" b="1" i="1" dirty="0"/>
              <a:t>Pearson </a:t>
            </a:r>
            <a:r>
              <a:rPr lang="en-US" altLang="en-US" sz="1600" b="1" i="1" dirty="0" err="1"/>
              <a:t>MyEnglishLab</a:t>
            </a:r>
            <a:r>
              <a:rPr lang="en-US" altLang="en-US" sz="1600" b="1" dirty="0"/>
              <a:t>) will generate a grade for all the activities attempted. It is strongly recommended that students </a:t>
            </a:r>
            <a:r>
              <a:rPr lang="en-US" altLang="en-US" sz="1600" b="1" u="sng" dirty="0">
                <a:solidFill>
                  <a:srgbClr val="FFFF66"/>
                </a:solidFill>
              </a:rPr>
              <a:t>plan their time accordingly</a:t>
            </a:r>
            <a:r>
              <a:rPr lang="en-US" altLang="en-US" sz="1600" dirty="0">
                <a:solidFill>
                  <a:srgbClr val="FFFF66"/>
                </a:solidFill>
              </a:rPr>
              <a:t>! </a:t>
            </a:r>
            <a:r>
              <a:rPr lang="en-US" altLang="en-US" sz="1600" b="1" u="sng" dirty="0">
                <a:solidFill>
                  <a:srgbClr val="FFFF66"/>
                </a:solidFill>
              </a:rPr>
              <a:t>Students are responsible for completing all assigned activities, quizzes and post-tests with a maximum score of 100</a:t>
            </a:r>
            <a:r>
              <a:rPr lang="en-US" altLang="en-US" sz="1600" b="1" dirty="0">
                <a:solidFill>
                  <a:srgbClr val="FFFF66"/>
                </a:solidFill>
              </a:rPr>
              <a:t>.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600" dirty="0"/>
          </a:p>
          <a:p>
            <a:pPr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en-US" sz="1600" b="1" dirty="0"/>
              <a:t>If a student drops their co-requisite EAP course, the student will automatically be dropped from the lab.</a:t>
            </a:r>
          </a:p>
          <a:p>
            <a:pPr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600" b="1" dirty="0"/>
          </a:p>
          <a:p>
            <a:pPr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en-US" sz="1600" b="1" dirty="0">
                <a:latin typeface="+mj-lt"/>
              </a:rPr>
              <a:t>Students are </a:t>
            </a:r>
            <a:r>
              <a:rPr lang="en-US" altLang="en-US" sz="1600" b="1" u="sng" dirty="0">
                <a:solidFill>
                  <a:srgbClr val="FFFF66"/>
                </a:solidFill>
              </a:rPr>
              <a:t>RESPONSIBLE</a:t>
            </a:r>
            <a:r>
              <a:rPr lang="en-US" altLang="en-US" sz="1600" b="1" dirty="0">
                <a:solidFill>
                  <a:srgbClr val="FF7C80"/>
                </a:solidFill>
                <a:latin typeface="+mj-lt"/>
              </a:rPr>
              <a:t> </a:t>
            </a:r>
            <a:r>
              <a:rPr lang="en-US" altLang="en-US" sz="1600" b="1" dirty="0">
                <a:latin typeface="+mj-lt"/>
              </a:rPr>
              <a:t>for immediately notifying EAP Lab Staff if there are any changes in their Lab level, Lab section, and / or surname; otherwise a failing grade will be assigned.</a:t>
            </a:r>
          </a:p>
          <a:p>
            <a:pPr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en-US" sz="1600" b="1" dirty="0"/>
              <a:t>Students are </a:t>
            </a:r>
            <a:r>
              <a:rPr lang="en-US" altLang="en-US" sz="1600" b="1" u="sng" dirty="0">
                <a:solidFill>
                  <a:srgbClr val="FFFF66"/>
                </a:solidFill>
              </a:rPr>
              <a:t>RESPONSIBLE</a:t>
            </a:r>
            <a:r>
              <a:rPr lang="en-US" altLang="en-US" sz="1600" b="1" dirty="0">
                <a:solidFill>
                  <a:srgbClr val="FF7C80"/>
                </a:solidFill>
              </a:rPr>
              <a:t> </a:t>
            </a:r>
            <a:r>
              <a:rPr lang="en-US" altLang="en-US" sz="1600" b="1" dirty="0"/>
              <a:t>for notifying EAP Lab Staff if they drop their corresponding co-requisite. </a:t>
            </a:r>
            <a:endParaRPr lang="en-US" altLang="en-US" sz="1600" b="1" dirty="0">
              <a:latin typeface="+mj-lt"/>
            </a:endParaRPr>
          </a:p>
          <a:p>
            <a:pPr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defRPr/>
            </a:pPr>
            <a:endParaRPr lang="en-US" altLang="en-US" sz="1800" b="1" dirty="0"/>
          </a:p>
        </p:txBody>
      </p:sp>
      <p:sp>
        <p:nvSpPr>
          <p:cNvPr id="12291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6858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CC"/>
                </a:solidFill>
              </a:rPr>
              <a:t>General Information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ChangeArrowheads="1"/>
          </p:cNvSpPr>
          <p:nvPr/>
        </p:nvSpPr>
        <p:spPr bwMode="auto">
          <a:xfrm>
            <a:off x="76200" y="76200"/>
            <a:ext cx="9067800" cy="728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lnSpc>
                <a:spcPct val="160000"/>
              </a:lnSpc>
              <a:buFontTx/>
              <a:buChar char="•"/>
            </a:pPr>
            <a:r>
              <a:rPr lang="en-US" altLang="en-US" sz="1600" b="1">
                <a:latin typeface="Arial" charset="0"/>
              </a:rPr>
              <a:t> Be sure to complete all activities, any work that is not complete will be counted</a:t>
            </a:r>
            <a:r>
              <a:rPr lang="en-US" altLang="en-US" sz="1600">
                <a:latin typeface="Arial Black" panose="020B0A04020102020204" pitchFamily="34" charset="0"/>
              </a:rPr>
              <a:t> </a:t>
            </a:r>
            <a:r>
              <a:rPr lang="en-US" altLang="en-US" sz="1600" b="1" u="sng">
                <a:solidFill>
                  <a:srgbClr val="FFFF66"/>
                </a:solidFill>
                <a:latin typeface="Arial" charset="0"/>
              </a:rPr>
              <a:t>incomplete.</a:t>
            </a:r>
            <a:r>
              <a:rPr lang="en-US" altLang="en-US" sz="1600" b="1">
                <a:solidFill>
                  <a:srgbClr val="FFFF66"/>
                </a:solidFill>
                <a:latin typeface="Arial" charset="0"/>
              </a:rPr>
              <a:t>  </a:t>
            </a:r>
            <a:r>
              <a:rPr lang="en-US" altLang="en-US" sz="1600" b="1" u="sng">
                <a:solidFill>
                  <a:srgbClr val="FFFF66"/>
                </a:solidFill>
                <a:latin typeface="Arial" charset="0"/>
              </a:rPr>
              <a:t>THERE ARE NO MAKE-UPS.</a:t>
            </a:r>
          </a:p>
          <a:p>
            <a:pPr eaLnBrk="1" hangingPunct="1">
              <a:lnSpc>
                <a:spcPct val="160000"/>
              </a:lnSpc>
            </a:pPr>
            <a:endParaRPr lang="en-US" altLang="en-US" sz="1000" b="1" u="sng">
              <a:solidFill>
                <a:srgbClr val="FFFF66"/>
              </a:solidFill>
              <a:latin typeface="Arial" charset="0"/>
            </a:endParaRPr>
          </a:p>
          <a:p>
            <a:pPr eaLnBrk="1" hangingPunct="1">
              <a:lnSpc>
                <a:spcPct val="160000"/>
              </a:lnSpc>
              <a:buFontTx/>
              <a:buChar char="•"/>
            </a:pPr>
            <a:r>
              <a:rPr lang="en-US" altLang="en-US" sz="1600" b="1">
                <a:latin typeface="Arial" charset="0"/>
              </a:rPr>
              <a:t> Students must check their MDC email to receive information regarding to the EAP Lab.</a:t>
            </a:r>
          </a:p>
          <a:p>
            <a:pPr eaLnBrk="1" hangingPunct="1">
              <a:lnSpc>
                <a:spcPct val="160000"/>
              </a:lnSpc>
            </a:pPr>
            <a:endParaRPr lang="en-US" altLang="en-US" sz="1600" b="1">
              <a:latin typeface="Arial" charset="0"/>
            </a:endParaRPr>
          </a:p>
          <a:p>
            <a:pPr eaLnBrk="1" hangingPunct="1">
              <a:lnSpc>
                <a:spcPct val="160000"/>
              </a:lnSpc>
              <a:buFontTx/>
              <a:buChar char="•"/>
            </a:pPr>
            <a:r>
              <a:rPr lang="en-US" altLang="en-US" sz="1600" b="1">
                <a:latin typeface="Arial" charset="0"/>
              </a:rPr>
              <a:t> Students must complete all activities by the deadline.  </a:t>
            </a:r>
            <a:r>
              <a:rPr lang="en-US" altLang="en-US" sz="1600" b="1" u="sng">
                <a:solidFill>
                  <a:srgbClr val="FFFF66"/>
                </a:solidFill>
                <a:latin typeface="Arial" charset="0"/>
              </a:rPr>
              <a:t>*Warning: Do not wait at the last minute to complete activities* </a:t>
            </a:r>
          </a:p>
          <a:p>
            <a:pPr eaLnBrk="1" hangingPunct="1">
              <a:lnSpc>
                <a:spcPct val="160000"/>
              </a:lnSpc>
            </a:pPr>
            <a:endParaRPr lang="en-US" altLang="en-US" sz="1000" b="1" u="sng">
              <a:solidFill>
                <a:srgbClr val="FFFF66"/>
              </a:solidFill>
              <a:latin typeface="Arial" charset="0"/>
            </a:endParaRPr>
          </a:p>
          <a:p>
            <a:pPr eaLnBrk="1" hangingPunct="1">
              <a:lnSpc>
                <a:spcPct val="160000"/>
              </a:lnSpc>
              <a:buFontTx/>
              <a:buChar char="•"/>
            </a:pPr>
            <a:r>
              <a:rPr lang="en-US" altLang="en-US" sz="1600" b="1">
                <a:latin typeface="Arial" charset="0"/>
              </a:rPr>
              <a:t>Students must bring their Time Log to the lab to record their hours.</a:t>
            </a:r>
          </a:p>
          <a:p>
            <a:pPr eaLnBrk="1" hangingPunct="1">
              <a:lnSpc>
                <a:spcPct val="160000"/>
              </a:lnSpc>
            </a:pPr>
            <a:endParaRPr lang="en-US" altLang="en-US" sz="1000">
              <a:solidFill>
                <a:schemeClr val="folHlink"/>
              </a:solidFill>
              <a:latin typeface="Arial Black" panose="020B0A04020102020204" pitchFamily="34" charset="0"/>
            </a:endParaRPr>
          </a:p>
          <a:p>
            <a:pPr eaLnBrk="1" hangingPunct="1">
              <a:lnSpc>
                <a:spcPct val="160000"/>
              </a:lnSpc>
              <a:buFontTx/>
              <a:buChar char="•"/>
            </a:pPr>
            <a:r>
              <a:rPr lang="en-US" altLang="en-US" sz="1600" b="1" u="sng">
                <a:solidFill>
                  <a:srgbClr val="FFFF66"/>
                </a:solidFill>
                <a:latin typeface="Arial" charset="0"/>
              </a:rPr>
              <a:t> EAP Lab Staff will not handle time disputes if students have not been taking accurate notes on their Time Log.</a:t>
            </a:r>
            <a:r>
              <a:rPr lang="en-US" altLang="en-US" sz="1600" b="1">
                <a:solidFill>
                  <a:srgbClr val="FFFF66"/>
                </a:solidFill>
                <a:latin typeface="Arial" charset="0"/>
              </a:rPr>
              <a:t>  </a:t>
            </a:r>
            <a:r>
              <a:rPr lang="en-US" altLang="en-US" sz="1600" b="1">
                <a:latin typeface="Arial" charset="0"/>
              </a:rPr>
              <a:t>Furthermore, an EAP Lab Staff member on duty will sign off on the Time Log to avoid any discrepancies.</a:t>
            </a:r>
          </a:p>
          <a:p>
            <a:pPr eaLnBrk="1" hangingPunct="1">
              <a:lnSpc>
                <a:spcPct val="160000"/>
              </a:lnSpc>
            </a:pPr>
            <a:endParaRPr lang="en-US" altLang="en-US" sz="1000" b="1">
              <a:latin typeface="Arial" charset="0"/>
            </a:endParaRPr>
          </a:p>
          <a:p>
            <a:pPr eaLnBrk="1" hangingPunct="1">
              <a:lnSpc>
                <a:spcPct val="160000"/>
              </a:lnSpc>
              <a:buFontTx/>
              <a:buChar char="•"/>
            </a:pPr>
            <a:r>
              <a:rPr lang="en-US" altLang="en-US" sz="1600" b="1">
                <a:latin typeface="Arial" charset="0"/>
              </a:rPr>
              <a:t> Food, open beverage containers, and water bottles are PROHIBITED in the Lab!</a:t>
            </a:r>
          </a:p>
          <a:p>
            <a:pPr eaLnBrk="1" hangingPunct="1">
              <a:lnSpc>
                <a:spcPct val="160000"/>
              </a:lnSpc>
            </a:pPr>
            <a:endParaRPr lang="en-US" altLang="en-US" sz="1000" b="1">
              <a:latin typeface="Arial" charset="0"/>
            </a:endParaRPr>
          </a:p>
          <a:p>
            <a:pPr eaLnBrk="1" hangingPunct="1">
              <a:lnSpc>
                <a:spcPct val="160000"/>
              </a:lnSpc>
              <a:buFontTx/>
              <a:buChar char="•"/>
            </a:pPr>
            <a:r>
              <a:rPr lang="en-US" altLang="en-US" sz="1600" b="1">
                <a:latin typeface="Arial" charset="0"/>
              </a:rPr>
              <a:t>The lab staff and Tutors will assist you in any way they can.</a:t>
            </a:r>
          </a:p>
          <a:p>
            <a:pPr eaLnBrk="1" hangingPunct="1">
              <a:lnSpc>
                <a:spcPct val="160000"/>
              </a:lnSpc>
            </a:pPr>
            <a:endParaRPr lang="en-US" altLang="en-US" sz="1000" b="1">
              <a:latin typeface="Arial" charset="0"/>
            </a:endParaRPr>
          </a:p>
          <a:p>
            <a:pPr eaLnBrk="1" hangingPunct="1">
              <a:lnSpc>
                <a:spcPct val="160000"/>
              </a:lnSpc>
              <a:buFontTx/>
              <a:buChar char="•"/>
            </a:pPr>
            <a:r>
              <a:rPr lang="en-US" altLang="en-US" sz="1600" b="1" u="sng">
                <a:solidFill>
                  <a:srgbClr val="FFFF66"/>
                </a:solidFill>
                <a:latin typeface="Arial" charset="0"/>
              </a:rPr>
              <a:t> ASK QUESTIONS!</a:t>
            </a:r>
          </a:p>
          <a:p>
            <a:pPr eaLnBrk="1" hangingPunct="1">
              <a:lnSpc>
                <a:spcPct val="160000"/>
              </a:lnSpc>
            </a:pPr>
            <a:endParaRPr lang="en-US" altLang="en-US" sz="1600">
              <a:solidFill>
                <a:schemeClr val="folHlink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pth">
    <a:dk1>
      <a:sysClr val="windowText" lastClr="000000"/>
    </a:dk1>
    <a:lt1>
      <a:sysClr val="window" lastClr="FFFFFF"/>
    </a:lt1>
    <a:dk2>
      <a:srgbClr val="455F51"/>
    </a:dk2>
    <a:lt2>
      <a:srgbClr val="94D7E4"/>
    </a:lt2>
    <a:accent1>
      <a:srgbClr val="41AEBD"/>
    </a:accent1>
    <a:accent2>
      <a:srgbClr val="97E9D5"/>
    </a:accent2>
    <a:accent3>
      <a:srgbClr val="A2CF49"/>
    </a:accent3>
    <a:accent4>
      <a:srgbClr val="608F3D"/>
    </a:accent4>
    <a:accent5>
      <a:srgbClr val="F4DE3A"/>
    </a:accent5>
    <a:accent6>
      <a:srgbClr val="FCB11C"/>
    </a:accent6>
    <a:hlink>
      <a:srgbClr val="FBCA98"/>
    </a:hlink>
    <a:folHlink>
      <a:srgbClr val="D3B86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362</Words>
  <Application>Microsoft Office PowerPoint</Application>
  <PresentationFormat>On-screen Show (4:3)</PresentationFormat>
  <Paragraphs>80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Corbel</vt:lpstr>
      <vt:lpstr>Wingdings 3</vt:lpstr>
      <vt:lpstr>Depth</vt:lpstr>
      <vt:lpstr>PowerPoint Presentation</vt:lpstr>
      <vt:lpstr>Academic Support Lab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Cabrera, Bertha</dc:creator>
  <cp:lastModifiedBy>Administrator</cp:lastModifiedBy>
  <cp:revision>6</cp:revision>
  <dcterms:modified xsi:type="dcterms:W3CDTF">2017-05-03T03:23:02Z</dcterms:modified>
</cp:coreProperties>
</file>