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1"/>
  </p:notesMasterIdLst>
  <p:sldIdLst>
    <p:sldId id="256" r:id="rId2"/>
    <p:sldId id="267" r:id="rId3"/>
    <p:sldId id="257" r:id="rId4"/>
    <p:sldId id="268" r:id="rId5"/>
    <p:sldId id="269" r:id="rId6"/>
    <p:sldId id="270" r:id="rId7"/>
    <p:sldId id="271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00CC"/>
    <a:srgbClr val="FFFF66"/>
    <a:srgbClr val="FF7C80"/>
    <a:srgbClr val="800000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657" autoAdjust="0"/>
  </p:normalViewPr>
  <p:slideViewPr>
    <p:cSldViewPr snapToGrid="0">
      <p:cViewPr varScale="1">
        <p:scale>
          <a:sx n="50" d="100"/>
          <a:sy n="50" d="100"/>
        </p:scale>
        <p:origin x="18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093E6AF1-E4AF-447C-9B38-30A431DAA23F}" type="datetimeFigureOut">
              <a:rPr lang="en-US"/>
              <a:pPr>
                <a:defRPr/>
              </a:pPr>
              <a:t>7/19/2020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87DFB6-667B-4B5A-A3AD-FC13F61F0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69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/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/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29088-0E3E-4ABA-A235-B1A8C6017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82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D25DC-82AB-47AA-9EE7-C66D7A7AF3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00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603D3-4F2E-4126-A0AE-A9883033C2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667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3438" y="787400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6000">
                <a:effectLst/>
                <a:latin typeface="+mn-lt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27963" y="2743200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600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3BE9-28F4-4A7C-BFED-1D3986D27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233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E05F-95BA-4016-8CFE-6833DAD3B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33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5880-DE3B-494F-87FA-6096B83291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94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1003-BDA9-4C55-B29E-758BD79B3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456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48F6-211B-4803-A489-CD851EC337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712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0D6B-99A9-4513-BE73-1CB9CF9B8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36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1BA32-43B1-4CE7-B331-16194DAB8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6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/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/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60C8C-48C6-47EA-B2BE-2801637FF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84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F0FF-CFC6-4C3A-B867-DE8982DF50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9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/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anchor="b"/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A0F13-BB8D-4758-8183-779E2FCB5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13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55AEE-B670-4377-AFB6-C664E295F6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41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D9591-E02B-44D1-9C96-E91E6958D4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13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EF7C-296A-4326-BACE-E75C2AE0E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44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E9837-D689-4D0F-A5D6-0C9A4EE14A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2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25625"/>
            <a:ext cx="76755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</a:defRPr>
            </a:lvl1pPr>
          </a:lstStyle>
          <a:p>
            <a:pPr>
              <a:defRPr/>
            </a:pPr>
            <a:fld id="{15DB8B50-7805-45BD-85F1-5411AA18E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91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anose="020B050302020402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://pearsonsupport.helpserve.com/pmc_clone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-76200" y="84138"/>
            <a:ext cx="90678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</a:rPr>
              <a:t>Miami Dade College, West Campus </a:t>
            </a:r>
          </a:p>
          <a:p>
            <a:pPr algn="ctr" eaLnBrk="1" hangingPunct="1"/>
            <a:r>
              <a:rPr lang="en-US" altLang="en-US" sz="2800" b="1" i="1">
                <a:solidFill>
                  <a:srgbClr val="FFFFCC"/>
                </a:solidFill>
                <a:latin typeface="Arial" panose="020B0604020202020204" pitchFamily="34" charset="0"/>
              </a:rPr>
              <a:t>EAP Writing Online Instructions for Using</a:t>
            </a:r>
          </a:p>
          <a:p>
            <a:pPr algn="ctr" eaLnBrk="1" hangingPunct="1"/>
            <a:r>
              <a:rPr lang="en-US" altLang="en-US" sz="3600" b="1" i="1">
                <a:solidFill>
                  <a:srgbClr val="FFFFCC"/>
                </a:solidFill>
                <a:latin typeface="Arial" panose="020B0604020202020204" pitchFamily="34" charset="0"/>
              </a:rPr>
              <a:t>Pearson </a:t>
            </a:r>
            <a:r>
              <a:rPr lang="en-US" altLang="en-US" sz="3600" b="1" i="1" err="1">
                <a:solidFill>
                  <a:srgbClr val="FFFFCC"/>
                </a:solidFill>
                <a:latin typeface="Arial" panose="020B0604020202020204" pitchFamily="34" charset="0"/>
              </a:rPr>
              <a:t>MyEnglishLab</a:t>
            </a:r>
            <a:endParaRPr lang="en-US" altLang="en-US" sz="3600" b="1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5809907"/>
            <a:ext cx="1987230" cy="9032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5300" y="1724600"/>
            <a:ext cx="5241925" cy="253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1"/>
          <p:cNvSpPr>
            <a:spLocks noChangeArrowheads="1"/>
          </p:cNvSpPr>
          <p:nvPr/>
        </p:nvSpPr>
        <p:spPr bwMode="auto">
          <a:xfrm>
            <a:off x="2139630" y="4260274"/>
            <a:ext cx="5029200" cy="244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lvl="0"/>
            <a:r>
              <a:rPr lang="en-US" altLang="en-US" b="1" i="1" dirty="0">
                <a:latin typeface="Arial" panose="020B0604020202020204" pitchFamily="34" charset="0"/>
              </a:rPr>
              <a:t>Students may not exceed 5 lab hours per day, unless approval from the lab manager is obtained. </a:t>
            </a:r>
            <a:r>
              <a:rPr lang="en-US" b="1" dirty="0" smtClean="0"/>
              <a:t> </a:t>
            </a:r>
            <a:endParaRPr lang="en-US" b="1" dirty="0" smtClean="0"/>
          </a:p>
          <a:p>
            <a:pPr lvl="0"/>
            <a:r>
              <a:rPr lang="en-US" b="1" dirty="0" smtClean="0"/>
              <a:t>Pearson </a:t>
            </a:r>
            <a:r>
              <a:rPr lang="en-US" b="1" dirty="0"/>
              <a:t>Help Desk </a:t>
            </a:r>
            <a:r>
              <a:rPr lang="en-US" dirty="0"/>
              <a:t>Go to: </a:t>
            </a:r>
            <a:r>
              <a:rPr lang="en-US" b="1" u="sng" dirty="0">
                <a:hlinkClick r:id="rId7"/>
              </a:rPr>
              <a:t>http://pearsonsupport.helpserve.com/pmc_clone</a:t>
            </a:r>
            <a:endParaRPr lang="en-US" dirty="0"/>
          </a:p>
          <a:p>
            <a:r>
              <a:rPr lang="en-US" dirty="0"/>
              <a:t> 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endParaRPr lang="en-US" altLang="en-US" b="1" i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endParaRPr lang="en-US" altLang="en-US" b="1" i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06" name="Rectangle 4"/>
          <p:cNvSpPr>
            <a:spLocks noChangeArrowheads="1"/>
          </p:cNvSpPr>
          <p:nvPr/>
        </p:nvSpPr>
        <p:spPr bwMode="auto">
          <a:xfrm>
            <a:off x="6934200" y="2392363"/>
            <a:ext cx="228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Academic Support Lab</a:t>
            </a:r>
          </a:p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Room 2121</a:t>
            </a:r>
          </a:p>
          <a:p>
            <a:pPr algn="ctr" eaLnBrk="1" hangingPunct="1"/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(305) 237-8986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763" y="0"/>
            <a:ext cx="9139237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>
                <a:solidFill>
                  <a:srgbClr val="FFFFCC"/>
                </a:solidFill>
              </a:rPr>
              <a:t>Academic Support Lab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 dirty="0">
                <a:solidFill>
                  <a:srgbClr val="FFFFCC"/>
                </a:solidFill>
              </a:rPr>
              <a:t>Building 2, Room 2121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2800" b="1" dirty="0">
              <a:solidFill>
                <a:srgbClr val="FFFFCC"/>
              </a:solidFill>
            </a:endParaRP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 b="1" u="sng" dirty="0">
                <a:solidFill>
                  <a:srgbClr val="FFFFCC"/>
                </a:solidFill>
              </a:rPr>
              <a:t>Hours of Operation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 b="1" dirty="0">
                <a:solidFill>
                  <a:srgbClr val="FFFFCC"/>
                </a:solidFill>
              </a:rPr>
              <a:t>Monday ― Thursday</a:t>
            </a:r>
            <a:r>
              <a:rPr lang="en-US" altLang="en-US" sz="2800" dirty="0">
                <a:solidFill>
                  <a:srgbClr val="FFFFCC"/>
                </a:solidFill>
              </a:rPr>
              <a:t>  </a:t>
            </a:r>
            <a:r>
              <a:rPr lang="en-US" altLang="en-US" sz="2800" b="1" dirty="0">
                <a:solidFill>
                  <a:srgbClr val="FFFFCC"/>
                </a:solidFill>
              </a:rPr>
              <a:t>|</a:t>
            </a:r>
            <a:r>
              <a:rPr lang="en-US" altLang="en-US" sz="2800" dirty="0">
                <a:solidFill>
                  <a:srgbClr val="FFFFCC"/>
                </a:solidFill>
              </a:rPr>
              <a:t> 8:00 am – 9:00 pm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 b="1" dirty="0">
                <a:solidFill>
                  <a:srgbClr val="FFFFCC"/>
                </a:solidFill>
              </a:rPr>
              <a:t>Friday</a:t>
            </a:r>
            <a:r>
              <a:rPr lang="en-US" altLang="en-US" sz="2800" dirty="0">
                <a:solidFill>
                  <a:srgbClr val="FFFFCC"/>
                </a:solidFill>
              </a:rPr>
              <a:t>  </a:t>
            </a:r>
            <a:r>
              <a:rPr lang="en-US" altLang="en-US" sz="2800" b="1" dirty="0">
                <a:solidFill>
                  <a:srgbClr val="FFFFCC"/>
                </a:solidFill>
              </a:rPr>
              <a:t>|</a:t>
            </a:r>
            <a:r>
              <a:rPr lang="en-US" altLang="en-US" sz="2800" dirty="0">
                <a:solidFill>
                  <a:srgbClr val="FFFFCC"/>
                </a:solidFill>
              </a:rPr>
              <a:t> 8:00 am – 4:30 pm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 b="1" dirty="0">
                <a:solidFill>
                  <a:srgbClr val="FFFFCC"/>
                </a:solidFill>
              </a:rPr>
              <a:t>Saturday</a:t>
            </a:r>
            <a:r>
              <a:rPr lang="en-US" altLang="en-US" sz="2800" dirty="0">
                <a:solidFill>
                  <a:srgbClr val="FFFFCC"/>
                </a:solidFill>
              </a:rPr>
              <a:t>  </a:t>
            </a:r>
            <a:r>
              <a:rPr lang="en-US" altLang="en-US" sz="2800" b="1" dirty="0">
                <a:solidFill>
                  <a:srgbClr val="FFFFCC"/>
                </a:solidFill>
              </a:rPr>
              <a:t>|</a:t>
            </a:r>
            <a:r>
              <a:rPr lang="en-US" altLang="en-US" sz="2800" dirty="0">
                <a:solidFill>
                  <a:srgbClr val="FFFFCC"/>
                </a:solidFill>
              </a:rPr>
              <a:t> 9:00 am – 2:00 pm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2800" b="1" dirty="0">
              <a:solidFill>
                <a:srgbClr val="FFFFCC"/>
              </a:solidFill>
            </a:endParaRP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US" altLang="en-US" sz="2800" b="1" u="sng" dirty="0">
                <a:solidFill>
                  <a:srgbClr val="FFFFCC"/>
                </a:solidFill>
              </a:rPr>
              <a:t>Contacts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en-US" altLang="en-US" sz="2800" dirty="0" smtClean="0">
                <a:solidFill>
                  <a:srgbClr val="FFFFCC"/>
                </a:solidFill>
              </a:rPr>
              <a:t>(</a:t>
            </a:r>
            <a:r>
              <a:rPr lang="en-US" altLang="en-US" sz="2800" dirty="0">
                <a:solidFill>
                  <a:srgbClr val="FFFFCC"/>
                </a:solidFill>
              </a:rPr>
              <a:t>305)237-8986</a:t>
            </a:r>
          </a:p>
          <a:p>
            <a:pPr marL="0" indent="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US" altLang="en-US" sz="2800" dirty="0">
              <a:solidFill>
                <a:srgbClr val="FFFF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" y="53975"/>
            <a:ext cx="9144000" cy="631825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algn="ctr" defTabSz="685800">
              <a:lnSpc>
                <a:spcPct val="90000"/>
              </a:lnSpc>
              <a:defRPr/>
            </a:pPr>
            <a:r>
              <a:rPr lang="en-US" altLang="en-US" sz="3200" b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Step #1: Registering Your Access Code into </a:t>
            </a:r>
            <a:r>
              <a:rPr lang="en-US" altLang="en-US" sz="3200" b="1" err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MyEnglishLab</a:t>
            </a:r>
            <a:endParaRPr lang="en-US" altLang="en-US" sz="3200" b="1">
              <a:solidFill>
                <a:srgbClr val="FFFFCC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305800" cy="60744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" y="53975"/>
            <a:ext cx="9144000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685800">
              <a:lnSpc>
                <a:spcPct val="90000"/>
              </a:lnSpc>
              <a:defRPr/>
            </a:pPr>
            <a:r>
              <a:rPr lang="en-US" altLang="en-US" sz="3200" b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Step #1…..Enter Your Personal Information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1295400"/>
            <a:ext cx="8839200" cy="40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6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" y="53975"/>
            <a:ext cx="9144000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685800">
              <a:lnSpc>
                <a:spcPct val="90000"/>
              </a:lnSpc>
              <a:defRPr/>
            </a:pPr>
            <a:r>
              <a:rPr lang="en-US" altLang="en-US" sz="3200" b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Step #2: Join Your Instructors Course or Lab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8721552" cy="432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68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" y="53975"/>
            <a:ext cx="9144000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685800">
              <a:lnSpc>
                <a:spcPct val="90000"/>
              </a:lnSpc>
              <a:defRPr/>
            </a:pPr>
            <a:r>
              <a:rPr lang="en-US" altLang="en-US" sz="3200" b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Step #3: Complete Assignments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07" y="1447800"/>
            <a:ext cx="8826685" cy="252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4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" y="53975"/>
            <a:ext cx="9144000" cy="7858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685800">
              <a:lnSpc>
                <a:spcPct val="90000"/>
              </a:lnSpc>
              <a:defRPr/>
            </a:pPr>
            <a:r>
              <a:rPr lang="en-US" altLang="en-US" sz="3200" b="1">
                <a:solidFill>
                  <a:srgbClr val="FFFFCC"/>
                </a:solidFill>
                <a:latin typeface="+mj-lt"/>
                <a:ea typeface="+mj-ea"/>
                <a:cs typeface="+mj-cs"/>
              </a:rPr>
              <a:t>Step #4: View Your Grades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1371600"/>
            <a:ext cx="8839200" cy="350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06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631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are </a:t>
            </a:r>
            <a:r>
              <a:rPr lang="en-US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to complete 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 </a:t>
            </a:r>
            <a:r>
              <a:rPr lang="en-US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their Writing Lab Course as follows: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800" dirty="0">
              <a:solidFill>
                <a:schemeClr val="accent2"/>
              </a:solidFill>
              <a:latin typeface="Arial Black" pitchFamily="34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/>
              <a:t>Students may attend the lab any time during lab operating hours.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600" b="1" dirty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/>
              <a:t>When students enter the lab, students must present their </a:t>
            </a:r>
            <a:r>
              <a:rPr lang="en-US" altLang="en-US" sz="1600" b="1" u="sng" dirty="0">
                <a:solidFill>
                  <a:srgbClr val="FFFF66"/>
                </a:solidFill>
              </a:rPr>
              <a:t>MDC ID card </a:t>
            </a:r>
            <a:r>
              <a:rPr lang="en-US" altLang="en-US" sz="1600" b="1" dirty="0"/>
              <a:t>and see the staff to login into the computerized lab attendance system (</a:t>
            </a:r>
            <a:r>
              <a:rPr lang="en-US" altLang="en-US" sz="1600" b="1" dirty="0" err="1"/>
              <a:t>Accudemia</a:t>
            </a:r>
            <a:r>
              <a:rPr lang="en-US" altLang="en-US" sz="1600" b="1" dirty="0"/>
              <a:t>). When a student leaves the lab, the student must see the staff to log out. Student’s attendance is part of </a:t>
            </a:r>
            <a:r>
              <a:rPr lang="en-US" altLang="en-US" sz="1600" b="1" dirty="0" smtClean="0"/>
              <a:t>their </a:t>
            </a:r>
            <a:r>
              <a:rPr lang="en-US" altLang="en-US" sz="1600" b="1" dirty="0"/>
              <a:t>grade!!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600" b="1" dirty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/>
              <a:t>The program (</a:t>
            </a:r>
            <a:r>
              <a:rPr lang="en-US" altLang="en-US" sz="1600" b="1" i="1" dirty="0"/>
              <a:t>Pearson </a:t>
            </a:r>
            <a:r>
              <a:rPr lang="en-US" altLang="en-US" sz="1600" b="1" i="1" dirty="0" err="1"/>
              <a:t>MyEnglishLab</a:t>
            </a:r>
            <a:r>
              <a:rPr lang="en-US" altLang="en-US" sz="1600" b="1" dirty="0"/>
              <a:t>) will generate a grade for all the activities attempted. It is strongly recommended that students </a:t>
            </a:r>
            <a:r>
              <a:rPr lang="en-US" altLang="en-US" sz="1600" b="1" u="sng" dirty="0">
                <a:solidFill>
                  <a:srgbClr val="FFFF66"/>
                </a:solidFill>
              </a:rPr>
              <a:t>plan their time accordingly</a:t>
            </a:r>
            <a:r>
              <a:rPr lang="en-US" altLang="en-US" sz="1600" dirty="0">
                <a:solidFill>
                  <a:srgbClr val="FFFF66"/>
                </a:solidFill>
              </a:rPr>
              <a:t>! </a:t>
            </a:r>
            <a:r>
              <a:rPr lang="en-US" altLang="en-US" sz="1600" b="1" u="sng" dirty="0">
                <a:solidFill>
                  <a:srgbClr val="FFFF66"/>
                </a:solidFill>
              </a:rPr>
              <a:t>Students are responsible for completing all assigned activities, quizzes and post-tests with a maximum score of 100</a:t>
            </a:r>
            <a:r>
              <a:rPr lang="en-US" altLang="en-US" sz="1600" b="1" dirty="0">
                <a:solidFill>
                  <a:srgbClr val="FFFF66"/>
                </a:solidFill>
              </a:rPr>
              <a:t>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600" dirty="0"/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/>
              <a:t>If a student drops their co-requisite EAP course, the student will automatically be dropped from the lab.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600" b="1" dirty="0"/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>
                <a:latin typeface="+mj-lt"/>
              </a:rPr>
              <a:t>Students are </a:t>
            </a:r>
            <a:r>
              <a:rPr lang="en-US" altLang="en-US" sz="1600" b="1" u="sng" dirty="0">
                <a:solidFill>
                  <a:srgbClr val="FFFF66"/>
                </a:solidFill>
              </a:rPr>
              <a:t>RESPONSIBLE</a:t>
            </a:r>
            <a:r>
              <a:rPr lang="en-US" altLang="en-US" sz="1600" b="1" dirty="0">
                <a:solidFill>
                  <a:srgbClr val="FF7C80"/>
                </a:solidFill>
                <a:latin typeface="+mj-lt"/>
              </a:rPr>
              <a:t> </a:t>
            </a:r>
            <a:r>
              <a:rPr lang="en-US" altLang="en-US" sz="1600" b="1" dirty="0">
                <a:latin typeface="+mj-lt"/>
              </a:rPr>
              <a:t>for immediately notifying EAP Lab </a:t>
            </a:r>
            <a:r>
              <a:rPr lang="en-US" altLang="en-US" sz="1600" b="1" dirty="0" smtClean="0">
                <a:latin typeface="+mj-lt"/>
              </a:rPr>
              <a:t>Instructor </a:t>
            </a:r>
            <a:r>
              <a:rPr lang="en-US" altLang="en-US" sz="1600" b="1" dirty="0">
                <a:latin typeface="+mj-lt"/>
              </a:rPr>
              <a:t>if there are any changes in their Lab level, Lab section, and / or surname; otherwise a failing grade will be assigned.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1600" b="1" dirty="0"/>
              <a:t>Students are </a:t>
            </a:r>
            <a:r>
              <a:rPr lang="en-US" altLang="en-US" sz="1600" b="1" u="sng" dirty="0">
                <a:solidFill>
                  <a:srgbClr val="FFFF66"/>
                </a:solidFill>
              </a:rPr>
              <a:t>RESPONSIBLE</a:t>
            </a:r>
            <a:r>
              <a:rPr lang="en-US" altLang="en-US" sz="1600" b="1" dirty="0">
                <a:solidFill>
                  <a:srgbClr val="FF7C80"/>
                </a:solidFill>
              </a:rPr>
              <a:t> </a:t>
            </a:r>
            <a:r>
              <a:rPr lang="en-US" altLang="en-US" sz="1600" b="1" dirty="0"/>
              <a:t>for notifying EAP Lab </a:t>
            </a:r>
            <a:r>
              <a:rPr lang="en-US" altLang="en-US" sz="1600" b="1" dirty="0" smtClean="0"/>
              <a:t>Instructor if </a:t>
            </a:r>
            <a:r>
              <a:rPr lang="en-US" altLang="en-US" sz="1600" b="1" dirty="0"/>
              <a:t>they drop their corresponding co-requisite. </a:t>
            </a:r>
            <a:endParaRPr lang="en-US" altLang="en-US" sz="1600" b="1" dirty="0">
              <a:latin typeface="+mj-lt"/>
            </a:endParaRP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1800" b="1" dirty="0"/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CC"/>
                </a:solidFill>
              </a:rPr>
              <a:t>General Information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76200" y="76200"/>
            <a:ext cx="90678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 dirty="0">
                <a:latin typeface="Arial" charset="0"/>
              </a:rPr>
              <a:t> Be sure to complete all activities, any work that is not complete will be counted</a:t>
            </a:r>
            <a:r>
              <a:rPr lang="en-US" altLang="en-US" sz="1600" dirty="0">
                <a:latin typeface="Arial Black" panose="020B0A04020102020204" pitchFamily="34" charset="0"/>
              </a:rPr>
              <a:t> </a:t>
            </a:r>
            <a:r>
              <a:rPr lang="en-US" altLang="en-US" sz="1600" b="1" u="sng" dirty="0">
                <a:solidFill>
                  <a:srgbClr val="FFFF66"/>
                </a:solidFill>
                <a:latin typeface="Arial" charset="0"/>
              </a:rPr>
              <a:t>incomplete.</a:t>
            </a:r>
            <a:r>
              <a:rPr lang="en-US" altLang="en-US" sz="1600" b="1" dirty="0">
                <a:solidFill>
                  <a:srgbClr val="FFFF66"/>
                </a:solidFill>
                <a:latin typeface="Arial" charset="0"/>
              </a:rPr>
              <a:t>  </a:t>
            </a:r>
            <a:r>
              <a:rPr lang="en-US" altLang="en-US" sz="1600" b="1" u="sng" dirty="0">
                <a:solidFill>
                  <a:srgbClr val="FFFF66"/>
                </a:solidFill>
                <a:latin typeface="Arial" charset="0"/>
              </a:rPr>
              <a:t>THERE ARE NO MAKE-UPS.</a:t>
            </a:r>
          </a:p>
          <a:p>
            <a:pPr eaLnBrk="1" hangingPunct="1">
              <a:lnSpc>
                <a:spcPct val="160000"/>
              </a:lnSpc>
            </a:pPr>
            <a:endParaRPr lang="en-US" altLang="en-US" sz="1000" b="1" u="sng" dirty="0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 dirty="0">
                <a:latin typeface="Arial" charset="0"/>
              </a:rPr>
              <a:t> Students must check their MDC email to receive information regarding to the EAP Lab.</a:t>
            </a:r>
          </a:p>
          <a:p>
            <a:pPr eaLnBrk="1" hangingPunct="1">
              <a:lnSpc>
                <a:spcPct val="160000"/>
              </a:lnSpc>
            </a:pPr>
            <a:endParaRPr lang="en-US" altLang="en-US" sz="1600" b="1" dirty="0">
              <a:latin typeface="Arial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 dirty="0">
                <a:latin typeface="Arial" charset="0"/>
              </a:rPr>
              <a:t> Students must complete all activities by the deadline.  </a:t>
            </a:r>
            <a:r>
              <a:rPr lang="en-US" altLang="en-US" sz="1600" b="1" u="sng" dirty="0">
                <a:solidFill>
                  <a:srgbClr val="FFFF66"/>
                </a:solidFill>
                <a:latin typeface="Arial" charset="0"/>
              </a:rPr>
              <a:t>*Warning: Do not wait at the last minute to complete activities* </a:t>
            </a:r>
          </a:p>
          <a:p>
            <a:pPr eaLnBrk="1" hangingPunct="1">
              <a:lnSpc>
                <a:spcPct val="160000"/>
              </a:lnSpc>
            </a:pPr>
            <a:endParaRPr lang="en-US" altLang="en-US" sz="1000" b="1" u="sng" dirty="0">
              <a:solidFill>
                <a:srgbClr val="FFFF66"/>
              </a:solidFill>
              <a:latin typeface="Arial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 dirty="0">
                <a:latin typeface="Arial" charset="0"/>
              </a:rPr>
              <a:t> Food, open beverage containers, and water bottles are PROHIBITED in the Lab!</a:t>
            </a:r>
          </a:p>
          <a:p>
            <a:pPr eaLnBrk="1" hangingPunct="1">
              <a:lnSpc>
                <a:spcPct val="160000"/>
              </a:lnSpc>
            </a:pPr>
            <a:endParaRPr lang="en-US" altLang="en-US" sz="1000" b="1" dirty="0">
              <a:latin typeface="Arial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 dirty="0">
                <a:latin typeface="Arial" charset="0"/>
              </a:rPr>
              <a:t>The lab staff and Tutors will assist you in any way they can.</a:t>
            </a:r>
          </a:p>
          <a:p>
            <a:pPr eaLnBrk="1" hangingPunct="1">
              <a:lnSpc>
                <a:spcPct val="160000"/>
              </a:lnSpc>
            </a:pPr>
            <a:endParaRPr lang="en-US" altLang="en-US" sz="1000" b="1" dirty="0">
              <a:latin typeface="Arial" charset="0"/>
            </a:endParaRPr>
          </a:p>
          <a:p>
            <a:pPr eaLnBrk="1" hangingPunct="1">
              <a:lnSpc>
                <a:spcPct val="160000"/>
              </a:lnSpc>
              <a:buFontTx/>
              <a:buChar char="•"/>
            </a:pPr>
            <a:r>
              <a:rPr lang="en-US" altLang="en-US" sz="1600" b="1" u="sng" dirty="0">
                <a:solidFill>
                  <a:srgbClr val="FFFF66"/>
                </a:solidFill>
                <a:latin typeface="Arial" charset="0"/>
              </a:rPr>
              <a:t> ASK QUESTIONS!</a:t>
            </a:r>
          </a:p>
          <a:p>
            <a:pPr eaLnBrk="1" hangingPunct="1">
              <a:lnSpc>
                <a:spcPct val="160000"/>
              </a:lnSpc>
            </a:pPr>
            <a:endParaRPr lang="en-US" altLang="en-US" sz="1600" dirty="0">
              <a:solidFill>
                <a:schemeClr val="folHlink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pth">
    <a:dk1>
      <a:sysClr val="windowText" lastClr="000000"/>
    </a:dk1>
    <a:lt1>
      <a:sysClr val="window" lastClr="FFFFFF"/>
    </a:lt1>
    <a:dk2>
      <a:srgbClr val="455F51"/>
    </a:dk2>
    <a:lt2>
      <a:srgbClr val="94D7E4"/>
    </a:lt2>
    <a:accent1>
      <a:srgbClr val="41AEBD"/>
    </a:accent1>
    <a:accent2>
      <a:srgbClr val="97E9D5"/>
    </a:accent2>
    <a:accent3>
      <a:srgbClr val="A2CF49"/>
    </a:accent3>
    <a:accent4>
      <a:srgbClr val="608F3D"/>
    </a:accent4>
    <a:accent5>
      <a:srgbClr val="F4DE3A"/>
    </a:accent5>
    <a:accent6>
      <a:srgbClr val="FCB11C"/>
    </a:accent6>
    <a:hlink>
      <a:srgbClr val="FBCA98"/>
    </a:hlink>
    <a:folHlink>
      <a:srgbClr val="D3B86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321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Corbel</vt:lpstr>
      <vt:lpstr>Wingdings 3</vt:lpstr>
      <vt:lpstr>Depth</vt:lpstr>
      <vt:lpstr>PowerPoint Presentation</vt:lpstr>
      <vt:lpstr>Academic Support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Cabrera, Bertha</dc:creator>
  <cp:lastModifiedBy>Administrator</cp:lastModifiedBy>
  <cp:revision>8</cp:revision>
  <dcterms:modified xsi:type="dcterms:W3CDTF">2020-07-19T15:18:02Z</dcterms:modified>
</cp:coreProperties>
</file>