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5E78-8DC2-466C-A552-6F1DF5E3A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4CD3D-57DC-43F9-A2C5-F07DDBD3F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E6A7-F810-4FC2-9E52-1BFD64F3C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6BE3D-1BA5-4864-9D5B-B7A270041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0172C-63B2-4DAF-A9D3-0F880781A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69A55-9D63-492F-AD42-DCD9B3139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4FBC-C2BA-4BFE-8A22-946CF0CC1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FB0D9-2D3B-46C5-BEEF-40693B7AC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5CDF4-A2D9-40AE-8DD8-FA40184C8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E85C-9633-4A8F-AE00-D4B4582B8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3581-F034-4B8E-8AC9-4CCD51CD9E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2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74942D-F5D9-4D5E-8F67-11F98664F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topmenu_r2_c1"/>
          <p:cNvPicPr>
            <a:picLocks noChangeAspect="1" noChangeArrowheads="1"/>
          </p:cNvPicPr>
          <p:nvPr/>
        </p:nvPicPr>
        <p:blipFill rotWithShape="1">
          <a:blip r:embed="rId2" cstate="print"/>
          <a:srcRect r="24911" b="43269"/>
          <a:stretch/>
        </p:blipFill>
        <p:spPr bwMode="auto">
          <a:xfrm>
            <a:off x="152400" y="76200"/>
            <a:ext cx="1752600" cy="50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/>
          <p:nvPr/>
        </p:nvGrpSpPr>
        <p:grpSpPr>
          <a:xfrm>
            <a:off x="1981200" y="41031"/>
            <a:ext cx="4833938" cy="898558"/>
            <a:chOff x="1828800" y="101604"/>
            <a:chExt cx="4833938" cy="898558"/>
          </a:xfrm>
        </p:grpSpPr>
        <p:sp>
          <p:nvSpPr>
            <p:cNvPr id="205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981201" y="152400"/>
              <a:ext cx="2667000" cy="4539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Log-in </a:t>
              </a:r>
              <a:r>
                <a:rPr lang="en-US" sz="24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the computer</a:t>
              </a:r>
            </a:p>
          </p:txBody>
        </p:sp>
        <p:sp>
          <p:nvSpPr>
            <p:cNvPr id="2052" name="Text Box 7"/>
            <p:cNvSpPr txBox="1">
              <a:spLocks noChangeArrowheads="1"/>
            </p:cNvSpPr>
            <p:nvPr/>
          </p:nvSpPr>
          <p:spPr bwMode="auto">
            <a:xfrm>
              <a:off x="1957388" y="533400"/>
              <a:ext cx="47053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Use your MDC </a:t>
              </a:r>
              <a:r>
                <a:rPr lang="en-US" sz="1400" b="1" dirty="0" smtClean="0"/>
                <a:t>Student Account</a:t>
              </a:r>
              <a:endParaRPr lang="en-US" sz="1400" b="1" dirty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000" b="1" u="sng" dirty="0" smtClean="0"/>
                <a:t>Username</a:t>
              </a:r>
              <a:r>
                <a:rPr lang="en-US" sz="1000" dirty="0" smtClean="0"/>
                <a:t>: </a:t>
              </a:r>
              <a:r>
                <a:rPr lang="en-US" sz="1000" dirty="0"/>
                <a:t> </a:t>
              </a:r>
              <a:r>
                <a:rPr lang="en-US" sz="1000" dirty="0" smtClean="0"/>
                <a:t>  </a:t>
              </a:r>
              <a:r>
                <a:rPr lang="en-US" sz="1000" b="1" dirty="0" smtClean="0"/>
                <a:t>mymdc\firstname.lastname###</a:t>
              </a:r>
              <a:r>
                <a:rPr lang="en-US" sz="1000" dirty="0"/>
                <a:t> </a:t>
              </a:r>
              <a:r>
                <a:rPr lang="en-US" sz="1000" dirty="0" smtClean="0"/>
                <a:t>    </a:t>
              </a:r>
              <a:r>
                <a:rPr lang="en-US" sz="1000" b="1" u="sng" dirty="0" smtClean="0"/>
                <a:t>Password</a:t>
              </a:r>
              <a:r>
                <a:rPr lang="en-US" sz="1000" dirty="0" smtClean="0"/>
                <a:t>:    </a:t>
              </a:r>
              <a:r>
                <a:rPr lang="en-US" sz="1000" b="1" dirty="0" smtClean="0"/>
                <a:t>***************</a:t>
              </a:r>
            </a:p>
          </p:txBody>
        </p:sp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1828800" y="101604"/>
              <a:ext cx="4791074" cy="8985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3124200" y="2133599"/>
            <a:ext cx="3657600" cy="5181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57150" y="2133599"/>
            <a:ext cx="3067050" cy="5181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Text Box 16"/>
          <p:cNvSpPr txBox="1">
            <a:spLocks noChangeArrowheads="1"/>
          </p:cNvSpPr>
          <p:nvPr/>
        </p:nvSpPr>
        <p:spPr bwMode="auto">
          <a:xfrm>
            <a:off x="114300" y="2133599"/>
            <a:ext cx="1200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Working on </a:t>
            </a:r>
          </a:p>
        </p:txBody>
      </p:sp>
      <p:sp>
        <p:nvSpPr>
          <p:cNvPr id="2059" name="WordArt 17"/>
          <p:cNvSpPr>
            <a:spLocks noChangeArrowheads="1" noChangeShapeType="1" noTextEdit="1"/>
          </p:cNvSpPr>
          <p:nvPr/>
        </p:nvSpPr>
        <p:spPr bwMode="auto">
          <a:xfrm>
            <a:off x="1150144" y="2247900"/>
            <a:ext cx="159305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Speech Lab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2667001" y="2133599"/>
            <a:ext cx="24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?</a:t>
            </a:r>
          </a:p>
        </p:txBody>
      </p:sp>
      <p:sp>
        <p:nvSpPr>
          <p:cNvPr id="2061" name="Text Box 19"/>
          <p:cNvSpPr txBox="1">
            <a:spLocks noChangeArrowheads="1"/>
          </p:cNvSpPr>
          <p:nvPr/>
        </p:nvSpPr>
        <p:spPr bwMode="auto">
          <a:xfrm>
            <a:off x="76200" y="2819400"/>
            <a:ext cx="30289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US" sz="1200" dirty="0"/>
              <a:t>Open </a:t>
            </a:r>
            <a:r>
              <a:rPr lang="en-US" sz="1200" dirty="0" smtClean="0"/>
              <a:t>Google or Firefox</a:t>
            </a:r>
          </a:p>
          <a:p>
            <a:pPr marL="228600" indent="-228600">
              <a:spcBef>
                <a:spcPct val="50000"/>
              </a:spcBef>
              <a:buFont typeface="+mj-lt"/>
              <a:buAutoNum type="arabicPeriod"/>
            </a:pPr>
            <a:r>
              <a:rPr lang="en-US" sz="1200" b="1" u="sng" dirty="0" smtClean="0"/>
              <a:t>Type:</a:t>
            </a:r>
          </a:p>
          <a:p>
            <a:pPr>
              <a:spcBef>
                <a:spcPct val="50000"/>
              </a:spcBef>
            </a:pPr>
            <a:r>
              <a:rPr lang="en-US" sz="1200" b="1" u="sng" dirty="0" smtClean="0"/>
              <a:t>http://admin.tellmemorecampus.com</a:t>
            </a:r>
            <a:endParaRPr lang="en-US" sz="1200" b="1" u="sng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Enter the username and password </a:t>
            </a:r>
            <a:r>
              <a:rPr lang="en-US" sz="1200" dirty="0" smtClean="0"/>
              <a:t>provided via email after you registered at the front desk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 smtClean="0"/>
              <a:t>All Speech Activities, </a:t>
            </a:r>
            <a:r>
              <a:rPr lang="en-US" sz="1200" dirty="0"/>
              <a:t>P</a:t>
            </a:r>
            <a:r>
              <a:rPr lang="en-US" sz="1200" dirty="0" smtClean="0"/>
              <a:t>rogress Test and </a:t>
            </a:r>
            <a:r>
              <a:rPr lang="en-US" sz="1200" b="1" u="sng" dirty="0" smtClean="0"/>
              <a:t>15 lab hours</a:t>
            </a:r>
            <a:r>
              <a:rPr lang="en-US" sz="1200" dirty="0" smtClean="0"/>
              <a:t> are due </a:t>
            </a:r>
            <a:r>
              <a:rPr lang="en-US" sz="1200" b="1" dirty="0" smtClean="0"/>
              <a:t>by the deadline </a:t>
            </a:r>
            <a:r>
              <a:rPr lang="en-US" sz="1200" b="1" dirty="0" smtClean="0"/>
              <a:t>assigned by your instructor</a:t>
            </a:r>
            <a:r>
              <a:rPr lang="en-US" sz="1200" dirty="0" smtClean="0"/>
              <a:t>.</a:t>
            </a:r>
            <a:endParaRPr lang="en-US" sz="1200" dirty="0" smtClean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 smtClean="0"/>
              <a:t>If you have any questions, please ask the Lab Staff at the reception desk or communicate with us via email or phone or refer to your syllabus.</a:t>
            </a:r>
            <a:endParaRPr lang="en-US" sz="1200" dirty="0"/>
          </a:p>
        </p:txBody>
      </p:sp>
      <p:sp>
        <p:nvSpPr>
          <p:cNvPr id="2074" name="WordArt 36"/>
          <p:cNvSpPr>
            <a:spLocks noChangeArrowheads="1" noChangeShapeType="1" noTextEdit="1"/>
          </p:cNvSpPr>
          <p:nvPr/>
        </p:nvSpPr>
        <p:spPr bwMode="auto">
          <a:xfrm>
            <a:off x="4350544" y="2247900"/>
            <a:ext cx="159305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Writing Lab</a:t>
            </a:r>
          </a:p>
        </p:txBody>
      </p:sp>
      <p:sp>
        <p:nvSpPr>
          <p:cNvPr id="2075" name="Text Box 37"/>
          <p:cNvSpPr txBox="1">
            <a:spLocks noChangeArrowheads="1"/>
          </p:cNvSpPr>
          <p:nvPr/>
        </p:nvSpPr>
        <p:spPr bwMode="auto">
          <a:xfrm>
            <a:off x="3200400" y="2133600"/>
            <a:ext cx="1200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Working on </a:t>
            </a:r>
          </a:p>
        </p:txBody>
      </p:sp>
      <p:sp>
        <p:nvSpPr>
          <p:cNvPr id="2076" name="Text Box 38"/>
          <p:cNvSpPr txBox="1">
            <a:spLocks noChangeArrowheads="1"/>
          </p:cNvSpPr>
          <p:nvPr/>
        </p:nvSpPr>
        <p:spPr bwMode="auto">
          <a:xfrm>
            <a:off x="5931694" y="2114490"/>
            <a:ext cx="24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?</a:t>
            </a:r>
          </a:p>
        </p:txBody>
      </p:sp>
      <p:sp>
        <p:nvSpPr>
          <p:cNvPr id="2077" name="Text Box 39"/>
          <p:cNvSpPr txBox="1">
            <a:spLocks noChangeArrowheads="1"/>
          </p:cNvSpPr>
          <p:nvPr/>
        </p:nvSpPr>
        <p:spPr bwMode="auto">
          <a:xfrm>
            <a:off x="3333750" y="2755374"/>
            <a:ext cx="337185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Open </a:t>
            </a:r>
            <a:r>
              <a:rPr lang="en-US" sz="1200" dirty="0" smtClean="0"/>
              <a:t>Google or </a:t>
            </a:r>
            <a:r>
              <a:rPr lang="en-US" sz="1200" dirty="0" err="1" smtClean="0"/>
              <a:t>FireFox</a:t>
            </a:r>
            <a:endParaRPr lang="en-US" sz="1200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dirty="0"/>
              <a:t>Type</a:t>
            </a:r>
            <a:r>
              <a:rPr lang="en-US" sz="1200" dirty="0" smtClean="0"/>
              <a:t>: </a:t>
            </a:r>
            <a:r>
              <a:rPr lang="en-US" sz="1400" b="1" u="sng" dirty="0" smtClean="0"/>
              <a:t>myEnglishLab.Pearson-Intl.com to register and create your username/pw for Pearson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b="1" u="sng" dirty="0" smtClean="0"/>
              <a:t>Register for the course ID provided with your syllabus go to Settings then Join a Course enter the Course ID to complete your registration</a:t>
            </a:r>
            <a:endParaRPr lang="en-US" sz="1400" b="1" u="sng" dirty="0"/>
          </a:p>
          <a:p>
            <a:pPr marL="342900" indent="-342900">
              <a:spcBef>
                <a:spcPct val="50000"/>
              </a:spcBef>
            </a:pPr>
            <a:r>
              <a:rPr lang="en-US" sz="1200" dirty="0" smtClean="0"/>
              <a:t>Complete from the “To Do List” all the activities and the TESTS before the deadlines.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dirty="0" smtClean="0"/>
              <a:t>All Writing sets and </a:t>
            </a:r>
            <a:r>
              <a:rPr lang="en-US" sz="1200" b="1" u="sng" dirty="0" smtClean="0"/>
              <a:t>15 lab hours</a:t>
            </a:r>
            <a:r>
              <a:rPr lang="en-US" sz="1200" dirty="0" smtClean="0"/>
              <a:t> are due </a:t>
            </a:r>
            <a:r>
              <a:rPr lang="en-US" sz="1200" b="1" dirty="0" smtClean="0"/>
              <a:t>by the deadline </a:t>
            </a:r>
            <a:r>
              <a:rPr lang="en-US" sz="1200" b="1" dirty="0" smtClean="0"/>
              <a:t>assigned by </a:t>
            </a:r>
            <a:r>
              <a:rPr lang="en-US" sz="1200" b="1" smtClean="0"/>
              <a:t>your instructor.</a:t>
            </a:r>
            <a:endParaRPr lang="en-US" sz="1200" b="1" dirty="0" smtClean="0"/>
          </a:p>
          <a:p>
            <a:pPr marL="342900" indent="-342900">
              <a:spcBef>
                <a:spcPct val="50000"/>
              </a:spcBef>
            </a:pPr>
            <a:r>
              <a:rPr lang="en-US" sz="1200" dirty="0"/>
              <a:t>If you have any questions, please ask the Lab Staff at the reception desk or communicate with us via email or </a:t>
            </a:r>
            <a:r>
              <a:rPr lang="en-US" sz="1200" dirty="0" smtClean="0"/>
              <a:t>phone or refer to your syllabus.</a:t>
            </a:r>
            <a:endParaRPr lang="en-US" sz="1200" dirty="0"/>
          </a:p>
          <a:p>
            <a:pPr marL="342900" indent="-342900">
              <a:spcBef>
                <a:spcPct val="50000"/>
              </a:spcBef>
            </a:pPr>
            <a:endParaRPr lang="en-US" sz="1200" dirty="0" smtClean="0"/>
          </a:p>
        </p:txBody>
      </p:sp>
      <p:pic>
        <p:nvPicPr>
          <p:cNvPr id="1026" name="Picture 2" descr="C:\Users\aandreu\AppData\Local\Microsoft\Windows\Temporary Internet Files\Content.IE5\FHXZMGFC\MC90044212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44612"/>
            <a:ext cx="695812" cy="69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315200"/>
            <a:ext cx="6705600" cy="170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Students are </a:t>
            </a:r>
            <a:r>
              <a:rPr lang="en-US" sz="1050" dirty="0" smtClean="0"/>
              <a:t>to </a:t>
            </a:r>
            <a:r>
              <a:rPr lang="en-US" sz="1050" dirty="0"/>
              <a:t>work on Speech and/or Writing lab activities while in the </a:t>
            </a:r>
            <a:r>
              <a:rPr lang="en-US" sz="1050" dirty="0" smtClean="0"/>
              <a:t>lab completing </a:t>
            </a:r>
            <a:r>
              <a:rPr lang="en-US" sz="1050" dirty="0"/>
              <a:t>the </a:t>
            </a:r>
            <a:r>
              <a:rPr lang="en-US" sz="1050" dirty="0" smtClean="0"/>
              <a:t>15-hours </a:t>
            </a:r>
            <a:r>
              <a:rPr lang="en-US" sz="1050" dirty="0"/>
              <a:t>requirement.  If the activities are </a:t>
            </a:r>
            <a:r>
              <a:rPr lang="en-US" sz="1050" dirty="0" smtClean="0"/>
              <a:t>completed but </a:t>
            </a:r>
            <a:r>
              <a:rPr lang="en-US" sz="1050" dirty="0"/>
              <a:t>not the time requirement, students must then</a:t>
            </a:r>
            <a:r>
              <a:rPr lang="en-US" sz="1050" b="1" dirty="0"/>
              <a:t> </a:t>
            </a:r>
            <a:r>
              <a:rPr lang="en-US" sz="1050" b="1" u="sng" dirty="0"/>
              <a:t>engage in other academic programs available in the lab</a:t>
            </a:r>
            <a:r>
              <a:rPr lang="en-US" sz="1050" b="1" dirty="0"/>
              <a:t>.</a:t>
            </a:r>
            <a:r>
              <a:rPr lang="en-US" sz="1050" dirty="0"/>
              <a:t> Students may be asked to leave the lab if they are not on task. Reasons for dismissal: excessive talking or texting, being disruptive</a:t>
            </a:r>
            <a:r>
              <a:rPr lang="en-US" sz="1050" dirty="0" smtClean="0"/>
              <a:t>, </a:t>
            </a:r>
            <a:r>
              <a:rPr lang="en-US" sz="1050" dirty="0"/>
              <a:t>or repeatedly stepping out of the lab for an excessive period of </a:t>
            </a:r>
            <a:r>
              <a:rPr lang="en-US" sz="1050" dirty="0" smtClean="0"/>
              <a:t>time. Students </a:t>
            </a:r>
            <a:r>
              <a:rPr lang="en-US" sz="1050" dirty="0"/>
              <a:t>will be provided with a Time Log, and it is their responsibility to track their lab hours. </a:t>
            </a:r>
            <a:r>
              <a:rPr lang="en-US" sz="1050" b="1" u="sng" dirty="0"/>
              <a:t>The EAP lab staff will not discuss time disputes without a time log</a:t>
            </a:r>
            <a:r>
              <a:rPr lang="en-US" sz="1050" u="sng" dirty="0"/>
              <a:t>.</a:t>
            </a:r>
            <a:r>
              <a:rPr lang="en-US" sz="1050" b="1" u="sng" dirty="0"/>
              <a:t> Students should refrain from asking the lab attendant how much time they have spent in the lab</a:t>
            </a:r>
            <a:r>
              <a:rPr lang="en-US" sz="1050" dirty="0"/>
              <a:t>.  </a:t>
            </a:r>
            <a:endParaRPr lang="en-US" sz="1050" dirty="0" smtClean="0"/>
          </a:p>
          <a:p>
            <a:r>
              <a:rPr lang="en-US" sz="1050" dirty="0" smtClean="0"/>
              <a:t>The </a:t>
            </a:r>
            <a:r>
              <a:rPr lang="en-US" sz="1050" dirty="0"/>
              <a:t>lab staff will provide the total hours </a:t>
            </a:r>
            <a:r>
              <a:rPr lang="en-US" sz="1050" dirty="0" smtClean="0"/>
              <a:t>every Monday and at the end of the term.</a:t>
            </a:r>
            <a:endParaRPr lang="en-US" sz="1050" dirty="0"/>
          </a:p>
          <a:p>
            <a:endParaRPr lang="en-US" sz="1050" dirty="0"/>
          </a:p>
          <a:p>
            <a:r>
              <a:rPr lang="en-US" sz="1000" dirty="0" smtClean="0"/>
              <a:t>If </a:t>
            </a:r>
            <a:r>
              <a:rPr lang="en-US" sz="1000" dirty="0"/>
              <a:t>you have any questions, </a:t>
            </a:r>
            <a:r>
              <a:rPr lang="en-US" sz="1000" dirty="0" smtClean="0"/>
              <a:t>please contact the EAP Advisors or the EAP </a:t>
            </a:r>
            <a:r>
              <a:rPr lang="en-US" sz="1000" dirty="0" smtClean="0"/>
              <a:t>Lab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-76200" y="685800"/>
            <a:ext cx="210978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Open Hours</a:t>
            </a:r>
          </a:p>
          <a:p>
            <a:pPr algn="ctr"/>
            <a:r>
              <a:rPr lang="en-US" sz="1600" b="1" dirty="0" smtClean="0"/>
              <a:t>Monday – Thursday</a:t>
            </a:r>
          </a:p>
          <a:p>
            <a:pPr algn="ctr"/>
            <a:r>
              <a:rPr lang="en-US" sz="1400" b="1" dirty="0" smtClean="0"/>
              <a:t>8am – 9pm</a:t>
            </a:r>
          </a:p>
          <a:p>
            <a:r>
              <a:rPr lang="en-US" sz="1600" b="1" dirty="0" smtClean="0"/>
              <a:t>Friday: 8am-4:30pm</a:t>
            </a:r>
          </a:p>
          <a:p>
            <a:r>
              <a:rPr lang="en-US" sz="1600" b="1" dirty="0" smtClean="0"/>
              <a:t>Saturday: </a:t>
            </a:r>
            <a:r>
              <a:rPr lang="en-US" sz="1400" b="1" dirty="0" smtClean="0"/>
              <a:t>9am–2pm</a:t>
            </a:r>
          </a:p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213" y="457200"/>
            <a:ext cx="1399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Rm. 2120-2121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914400"/>
            <a:ext cx="403859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EAP Advisors </a:t>
            </a:r>
            <a:r>
              <a:rPr lang="en-US" sz="1500" b="1" dirty="0" smtClean="0"/>
              <a:t>in Room 1218 </a:t>
            </a:r>
          </a:p>
          <a:p>
            <a:r>
              <a:rPr lang="en-US" sz="1500" b="1" dirty="0" smtClean="0"/>
              <a:t>Academic Affairs</a:t>
            </a:r>
            <a:endParaRPr lang="en-US" sz="1500" b="1" dirty="0" smtClean="0"/>
          </a:p>
          <a:p>
            <a:r>
              <a:rPr lang="en-US" sz="1500" dirty="0" smtClean="0"/>
              <a:t>Adriana </a:t>
            </a:r>
            <a:r>
              <a:rPr lang="en-US" sz="1500" dirty="0" smtClean="0"/>
              <a:t>Mendiluza – 305.237.8943</a:t>
            </a:r>
          </a:p>
          <a:p>
            <a:r>
              <a:rPr lang="en-US" sz="1500" b="1" dirty="0" smtClean="0"/>
              <a:t>EAP Lab – </a:t>
            </a:r>
            <a:r>
              <a:rPr lang="en-US" sz="1500" dirty="0" smtClean="0"/>
              <a:t>305.237.8518 </a:t>
            </a:r>
            <a:r>
              <a:rPr lang="en-US" sz="1500" dirty="0" smtClean="0"/>
              <a:t>or 305.237.8986</a:t>
            </a:r>
          </a:p>
          <a:p>
            <a:r>
              <a:rPr lang="en-US" sz="15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Email</a:t>
            </a:r>
            <a:r>
              <a:rPr lang="en-US" sz="15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5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– </a:t>
            </a:r>
            <a:r>
              <a:rPr lang="en-US" sz="15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ww</a:t>
            </a:r>
            <a:r>
              <a:rPr lang="en-US" sz="15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w.eapsupportlab.weebly.com</a:t>
            </a:r>
            <a:r>
              <a:rPr lang="en-US" sz="15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endParaRPr lang="en-US" sz="1500" b="1" u="sng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7B0261939AB84DBE84EE4CF6C0198F" ma:contentTypeVersion="11" ma:contentTypeDescription="Create a new document." ma:contentTypeScope="" ma:versionID="f53e167291c29bddbf59c14db41c311d">
  <xsd:schema xmlns:xsd="http://www.w3.org/2001/XMLSchema" xmlns:xs="http://www.w3.org/2001/XMLSchema" xmlns:p="http://schemas.microsoft.com/office/2006/metadata/properties" xmlns:ns3="0f58c005-e5a7-4a49-a09c-10f20b511a77" xmlns:ns4="8bab7202-4b10-4250-a5be-2ffe2cdf94c9" targetNamespace="http://schemas.microsoft.com/office/2006/metadata/properties" ma:root="true" ma:fieldsID="2715651e5e1a47059b21ee2afba4cc76" ns3:_="" ns4:_="">
    <xsd:import namespace="0f58c005-e5a7-4a49-a09c-10f20b511a77"/>
    <xsd:import namespace="8bab7202-4b10-4250-a5be-2ffe2cdf94c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8c005-e5a7-4a49-a09c-10f20b51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b7202-4b10-4250-a5be-2ffe2cdf94c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8bab7202-4b10-4250-a5be-2ffe2cdf94c9" xsi:nil="true"/>
    <DefaultSectionNames xmlns="8bab7202-4b10-4250-a5be-2ffe2cdf94c9" xsi:nil="true"/>
    <Teachers xmlns="8bab7202-4b10-4250-a5be-2ffe2cdf94c9">
      <UserInfo>
        <DisplayName/>
        <AccountId xsi:nil="true"/>
        <AccountType/>
      </UserInfo>
    </Teachers>
    <NotebookType xmlns="8bab7202-4b10-4250-a5be-2ffe2cdf94c9" xsi:nil="true"/>
    <Owner xmlns="8bab7202-4b10-4250-a5be-2ffe2cdf94c9">
      <UserInfo>
        <DisplayName/>
        <AccountId xsi:nil="true"/>
        <AccountType/>
      </UserInfo>
    </Owner>
    <Student_Groups xmlns="8bab7202-4b10-4250-a5be-2ffe2cdf94c9">
      <UserInfo>
        <DisplayName/>
        <AccountId xsi:nil="true"/>
        <AccountType/>
      </UserInfo>
    </Student_Groups>
    <Students xmlns="8bab7202-4b10-4250-a5be-2ffe2cdf94c9">
      <UserInfo>
        <DisplayName/>
        <AccountId xsi:nil="true"/>
        <AccountType/>
      </UserInfo>
    </Students>
    <AppVersion xmlns="8bab7202-4b10-4250-a5be-2ffe2cdf94c9" xsi:nil="true"/>
  </documentManagement>
</p:properties>
</file>

<file path=customXml/itemProps1.xml><?xml version="1.0" encoding="utf-8"?>
<ds:datastoreItem xmlns:ds="http://schemas.openxmlformats.org/officeDocument/2006/customXml" ds:itemID="{926D7524-8445-43A2-AC57-01DEB077F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58c005-e5a7-4a49-a09c-10f20b511a77"/>
    <ds:schemaRef ds:uri="8bab7202-4b10-4250-a5be-2ffe2cdf94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57C4F5-F671-4CEB-B0DF-9278775E7A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5D57E-68B7-4E1B-B2BC-34E2B14F98F9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8bab7202-4b10-4250-a5be-2ffe2cdf94c9"/>
    <ds:schemaRef ds:uri="0f58c005-e5a7-4a49-a09c-10f20b511a77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257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Miami Dade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MDC - Kendall Campus</dc:creator>
  <cp:lastModifiedBy>Cabrera, Bertha</cp:lastModifiedBy>
  <cp:revision>145</cp:revision>
  <cp:lastPrinted>2017-08-29T14:36:28Z</cp:lastPrinted>
  <dcterms:created xsi:type="dcterms:W3CDTF">2008-09-29T20:18:31Z</dcterms:created>
  <dcterms:modified xsi:type="dcterms:W3CDTF">2019-01-08T16:14:01Z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0x010100D67B0261939AB84DBE84EE4CF6C0198F</vt:lpwstr>
  </property>
</Properties>
</file>