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60" r:id="rId2"/>
    <p:sldId id="261"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8F95"/>
    <a:srgbClr val="4585A1"/>
    <a:srgbClr val="FBE0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751F50-B2F5-4AA5-A357-767CFE7F02B8}" v="14" dt="2020-06-17T20:46:04.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3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F751F50-B2F5-4AA5-A357-767CFE7F02B8}"/>
    <pc:docChg chg="addSld delSld modSld">
      <pc:chgData name="" userId="" providerId="" clId="Web-{CF751F50-B2F5-4AA5-A357-767CFE7F02B8}" dt="2020-06-17T20:46:04.359" v="12" actId="14100"/>
      <pc:docMkLst>
        <pc:docMk/>
      </pc:docMkLst>
      <pc:sldChg chg="addSp modSp">
        <pc:chgData name="" userId="" providerId="" clId="Web-{CF751F50-B2F5-4AA5-A357-767CFE7F02B8}" dt="2020-06-17T20:44:20.983" v="6" actId="1076"/>
        <pc:sldMkLst>
          <pc:docMk/>
          <pc:sldMk cId="3861497922" sldId="260"/>
        </pc:sldMkLst>
        <pc:picChg chg="add mod">
          <ac:chgData name="" userId="" providerId="" clId="Web-{CF751F50-B2F5-4AA5-A357-767CFE7F02B8}" dt="2020-06-17T20:44:20.983" v="6" actId="1076"/>
          <ac:picMkLst>
            <pc:docMk/>
            <pc:sldMk cId="3861497922" sldId="260"/>
            <ac:picMk id="2" creationId="{4E402DD3-0C5B-45BE-9466-C6CB7828DD06}"/>
          </ac:picMkLst>
        </pc:picChg>
      </pc:sldChg>
      <pc:sldChg chg="addSp modSp">
        <pc:chgData name="" userId="" providerId="" clId="Web-{CF751F50-B2F5-4AA5-A357-767CFE7F02B8}" dt="2020-06-17T20:46:04.359" v="12" actId="14100"/>
        <pc:sldMkLst>
          <pc:docMk/>
          <pc:sldMk cId="3019031196" sldId="261"/>
        </pc:sldMkLst>
        <pc:picChg chg="add mod">
          <ac:chgData name="" userId="" providerId="" clId="Web-{CF751F50-B2F5-4AA5-A357-767CFE7F02B8}" dt="2020-06-17T20:46:04.359" v="12" actId="14100"/>
          <ac:picMkLst>
            <pc:docMk/>
            <pc:sldMk cId="3019031196" sldId="261"/>
            <ac:picMk id="3" creationId="{B39F8D3F-37C5-4D44-870C-3FA4B957515D}"/>
          </ac:picMkLst>
        </pc:picChg>
      </pc:sldChg>
      <pc:sldChg chg="add del replId">
        <pc:chgData name="" userId="" providerId="" clId="Web-{CF751F50-B2F5-4AA5-A357-767CFE7F02B8}" dt="2020-06-17T20:45:23.077" v="8"/>
        <pc:sldMkLst>
          <pc:docMk/>
          <pc:sldMk cId="2655923152"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552CE8-3164-4664-A02C-2DDA3106BD33}" type="datetimeFigureOut">
              <a:rPr lang="en-US" smtClean="0"/>
              <a:t>6/17/2020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BFFFD-6770-48E4-BD2C-57C764A0EF17}" type="slidenum">
              <a:rPr lang="en-US" smtClean="0"/>
              <a:t>‹#›</a:t>
            </a:fld>
            <a:endParaRPr lang="en-US"/>
          </a:p>
        </p:txBody>
      </p:sp>
    </p:spTree>
    <p:extLst>
      <p:ext uri="{BB962C8B-B14F-4D97-AF65-F5344CB8AC3E}">
        <p14:creationId xmlns:p14="http://schemas.microsoft.com/office/powerpoint/2010/main" val="1990141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7BFFFD-6770-48E4-BD2C-57C764A0EF17}" type="slidenum">
              <a:rPr lang="en-US" smtClean="0"/>
              <a:t>1</a:t>
            </a:fld>
            <a:endParaRPr lang="en-US"/>
          </a:p>
        </p:txBody>
      </p:sp>
    </p:spTree>
    <p:extLst>
      <p:ext uri="{BB962C8B-B14F-4D97-AF65-F5344CB8AC3E}">
        <p14:creationId xmlns:p14="http://schemas.microsoft.com/office/powerpoint/2010/main" val="3639897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7BFFFD-6770-48E4-BD2C-57C764A0EF17}" type="slidenum">
              <a:rPr lang="en-US" smtClean="0"/>
              <a:t>2</a:t>
            </a:fld>
            <a:endParaRPr lang="en-US"/>
          </a:p>
        </p:txBody>
      </p:sp>
    </p:spTree>
    <p:extLst>
      <p:ext uri="{BB962C8B-B14F-4D97-AF65-F5344CB8AC3E}">
        <p14:creationId xmlns:p14="http://schemas.microsoft.com/office/powerpoint/2010/main" val="55109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A1E609-31E9-4C00-959F-782EA885768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58045640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1E609-31E9-4C00-959F-782EA885768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249666266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1E609-31E9-4C00-959F-782EA885768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76528307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1E609-31E9-4C00-959F-782EA885768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90196962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1E609-31E9-4C00-959F-782EA885768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55822483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A1E609-31E9-4C00-959F-782EA885768C}"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406662132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A1E609-31E9-4C00-959F-782EA885768C}"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26394089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A1E609-31E9-4C00-959F-782EA885768C}"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69203909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1E609-31E9-4C00-959F-782EA885768C}"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15083853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A1E609-31E9-4C00-959F-782EA885768C}"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21065287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A1E609-31E9-4C00-959F-782EA885768C}"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052B8-123E-4F0D-87E7-ADF36AB97414}" type="slidenum">
              <a:rPr lang="en-US" smtClean="0"/>
              <a:t>‹#›</a:t>
            </a:fld>
            <a:endParaRPr lang="en-US"/>
          </a:p>
        </p:txBody>
      </p:sp>
    </p:spTree>
    <p:extLst>
      <p:ext uri="{BB962C8B-B14F-4D97-AF65-F5344CB8AC3E}">
        <p14:creationId xmlns:p14="http://schemas.microsoft.com/office/powerpoint/2010/main" val="356810086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1E609-31E9-4C00-959F-782EA885768C}"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052B8-123E-4F0D-87E7-ADF36AB97414}" type="slidenum">
              <a:rPr lang="en-US" smtClean="0"/>
              <a:t>‹#›</a:t>
            </a:fld>
            <a:endParaRPr lang="en-US"/>
          </a:p>
        </p:txBody>
      </p:sp>
    </p:spTree>
    <p:extLst>
      <p:ext uri="{BB962C8B-B14F-4D97-AF65-F5344CB8AC3E}">
        <p14:creationId xmlns:p14="http://schemas.microsoft.com/office/powerpoint/2010/main" val="232242337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18F95"/>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BE545D6B-A382-42CF-A57D-CAD24FEB1CF3}"/>
              </a:ext>
            </a:extLst>
          </p:cNvPr>
          <p:cNvSpPr txBox="1"/>
          <p:nvPr/>
        </p:nvSpPr>
        <p:spPr>
          <a:xfrm>
            <a:off x="0" y="-68524"/>
            <a:ext cx="12192000" cy="892552"/>
          </a:xfrm>
          <a:prstGeom prst="rect">
            <a:avLst/>
          </a:prstGeom>
          <a:noFill/>
          <a:effectLst>
            <a:reflection stA="45000" endPos="0" dist="50800" dir="5400000" sy="-100000" algn="bl" rotWithShape="0"/>
          </a:effectLst>
        </p:spPr>
        <p:txBody>
          <a:bodyPr wrap="square" rtlCol="0" anchor="t">
            <a:spAutoFit/>
            <a:scene3d>
              <a:camera prst="orthographicFront"/>
              <a:lightRig rig="harsh" dir="t"/>
            </a:scene3d>
            <a:sp3d prstMaterial="matte">
              <a:contourClr>
                <a:schemeClr val="bg1">
                  <a:lumMod val="6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200" b="0" i="0" u="none" strike="noStrike" kern="1200" cap="none" spc="0" normalizeH="0" baseline="0" noProof="0" dirty="0">
                <a:ln>
                  <a:noFill/>
                </a:ln>
                <a:solidFill>
                  <a:schemeClr val="accent6">
                    <a:lumMod val="60000"/>
                    <a:lumOff val="40000"/>
                  </a:schemeClr>
                </a:solidFill>
                <a:effectLst>
                  <a:reflection stA="44000" endPos="50000" dir="5400000" sy="-100000" algn="bl" rotWithShape="0"/>
                </a:effectLst>
                <a:uLnTx/>
                <a:uFillTx/>
                <a:latin typeface="Eras Bold ITC" panose="020B0907030504020204" pitchFamily="34" charset="0"/>
                <a:ea typeface="Cambria Math" panose="02040503050406030204" pitchFamily="18" charset="0"/>
                <a:cs typeface="+mn-cs"/>
              </a:rPr>
              <a:t>Meet your EAP Advisor</a:t>
            </a:r>
          </a:p>
        </p:txBody>
      </p:sp>
      <p:sp>
        <p:nvSpPr>
          <p:cNvPr id="13" name="TextBox 12">
            <a:extLst>
              <a:ext uri="{FF2B5EF4-FFF2-40B4-BE49-F238E27FC236}">
                <a16:creationId xmlns:a16="http://schemas.microsoft.com/office/drawing/2014/main" xmlns="" id="{28F75C07-658D-472E-A28E-12FC5EF2C50B}"/>
              </a:ext>
            </a:extLst>
          </p:cNvPr>
          <p:cNvSpPr txBox="1"/>
          <p:nvPr/>
        </p:nvSpPr>
        <p:spPr>
          <a:xfrm>
            <a:off x="8406187" y="2892354"/>
            <a:ext cx="4217823" cy="1569660"/>
          </a:xfrm>
          <a:prstGeom prst="rect">
            <a:avLst/>
          </a:prstGeom>
          <a:noFill/>
        </p:spPr>
        <p:txBody>
          <a:bodyPr wrap="square" rtlCol="0">
            <a:spAutoFit/>
          </a:bodyPr>
          <a:lstStyle/>
          <a:p>
            <a:pPr lvl="0">
              <a:defRPr/>
            </a:pPr>
            <a:r>
              <a:rPr lang="en-US" sz="1600" dirty="0">
                <a:latin typeface="Calibri" panose="020F0502020204030204"/>
              </a:rPr>
              <a:t>Contact information: </a:t>
            </a:r>
          </a:p>
          <a:p>
            <a:pPr marL="742950" lvl="1" indent="-285750">
              <a:buFont typeface="Arial" panose="020B0604020202020204" pitchFamily="34" charset="0"/>
              <a:buChar char="•"/>
              <a:defRPr/>
            </a:pPr>
            <a:r>
              <a:rPr lang="en-US" sz="1600" dirty="0"/>
              <a:t>Office: Virtual Platform</a:t>
            </a:r>
            <a:endParaRPr lang="en-US" sz="1600" dirty="0">
              <a:latin typeface="Calibri" panose="020F0502020204030204"/>
            </a:endParaRPr>
          </a:p>
          <a:p>
            <a:pPr marL="742950" lvl="1" indent="-285750">
              <a:buFont typeface="Arial" panose="020B0604020202020204" pitchFamily="34" charset="0"/>
              <a:buChar char="•"/>
              <a:defRPr/>
            </a:pPr>
            <a:r>
              <a:rPr lang="en-US" sz="1600" dirty="0">
                <a:latin typeface="Calibri" panose="020F0502020204030204"/>
              </a:rPr>
              <a:t>EAP </a:t>
            </a:r>
            <a:r>
              <a:rPr kumimoji="0" lang="en-US" sz="1600" b="0" i="0" u="none" strike="noStrike" kern="1200" cap="none" spc="0" normalizeH="0" baseline="0" noProof="0" dirty="0">
                <a:ln>
                  <a:noFill/>
                </a:ln>
                <a:effectLst/>
                <a:uLnTx/>
                <a:uFillTx/>
                <a:latin typeface="Calibri" panose="020F0502020204030204"/>
                <a:ea typeface="+mn-ea"/>
                <a:cs typeface="+mn-cs"/>
              </a:rPr>
              <a:t>Advising, 305-237-8468</a:t>
            </a:r>
          </a:p>
          <a:p>
            <a:pPr marL="742950" lvl="1" indent="-285750">
              <a:buFont typeface="Arial" panose="020B0604020202020204" pitchFamily="34" charset="0"/>
              <a:buChar char="•"/>
              <a:defRPr/>
            </a:pPr>
            <a:r>
              <a:rPr lang="en-US" sz="1600" dirty="0">
                <a:latin typeface="Calibri" panose="020F0502020204030204"/>
              </a:rPr>
              <a:t>EAP Advising email: westeapadvisor@mdc.edu</a:t>
            </a:r>
          </a:p>
          <a:p>
            <a:pPr marL="742950" lvl="1" indent="-285750">
              <a:buFont typeface="Arial" panose="020B0604020202020204" pitchFamily="34" charset="0"/>
              <a:buChar char="•"/>
              <a:defRPr/>
            </a:pPr>
            <a:r>
              <a:rPr lang="en-US" sz="1600" dirty="0"/>
              <a:t>Direct Email: bcabrera@mdc.edu</a:t>
            </a:r>
          </a:p>
        </p:txBody>
      </p:sp>
      <p:pic>
        <p:nvPicPr>
          <p:cNvPr id="14" name="Picture 13">
            <a:extLst>
              <a:ext uri="{FF2B5EF4-FFF2-40B4-BE49-F238E27FC236}">
                <a16:creationId xmlns:a16="http://schemas.microsoft.com/office/drawing/2014/main" xmlns="" id="{52BA7291-E094-41E8-A770-8372C77605AC}"/>
              </a:ext>
            </a:extLst>
          </p:cNvPr>
          <p:cNvPicPr>
            <a:picLocks noChangeAspect="1"/>
          </p:cNvPicPr>
          <p:nvPr/>
        </p:nvPicPr>
        <p:blipFill>
          <a:blip r:embed="rId3">
            <a:biLevel thresh="25000"/>
          </a:blip>
          <a:stretch>
            <a:fillRect/>
          </a:stretch>
        </p:blipFill>
        <p:spPr>
          <a:xfrm>
            <a:off x="11426131" y="6087876"/>
            <a:ext cx="765869" cy="770124"/>
          </a:xfrm>
          <a:prstGeom prst="rect">
            <a:avLst/>
          </a:prstGeom>
        </p:spPr>
      </p:pic>
      <p:sp>
        <p:nvSpPr>
          <p:cNvPr id="25" name="TextBox 24">
            <a:extLst>
              <a:ext uri="{FF2B5EF4-FFF2-40B4-BE49-F238E27FC236}">
                <a16:creationId xmlns:a16="http://schemas.microsoft.com/office/drawing/2014/main" xmlns="" id="{E3897CF3-2A0D-412A-93D4-3DA3E797AF8F}"/>
              </a:ext>
            </a:extLst>
          </p:cNvPr>
          <p:cNvSpPr txBox="1"/>
          <p:nvPr/>
        </p:nvSpPr>
        <p:spPr>
          <a:xfrm>
            <a:off x="3372522" y="3290501"/>
            <a:ext cx="3491213" cy="338554"/>
          </a:xfrm>
          <a:prstGeom prst="rect">
            <a:avLst/>
          </a:prstGeom>
          <a:noFill/>
        </p:spPr>
        <p:txBody>
          <a:bodyPr wrap="square" rtlCol="0" anchor="t">
            <a:spAutoFit/>
          </a:bodyPr>
          <a:lstStyle/>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lumMod val="85000"/>
                </a:prstClr>
              </a:solidFill>
              <a:effectLst/>
              <a:uLnTx/>
              <a:uFillTx/>
              <a:latin typeface="Calibri" panose="020F0502020204030204"/>
              <a:ea typeface="+mn-ea"/>
              <a:cs typeface="Calibri"/>
            </a:endParaRPr>
          </a:p>
        </p:txBody>
      </p:sp>
      <p:sp>
        <p:nvSpPr>
          <p:cNvPr id="26" name="TextBox 25">
            <a:extLst>
              <a:ext uri="{FF2B5EF4-FFF2-40B4-BE49-F238E27FC236}">
                <a16:creationId xmlns:a16="http://schemas.microsoft.com/office/drawing/2014/main" xmlns="" id="{AB7FF2EA-03BF-4FE8-B411-22BE65E10C6B}"/>
              </a:ext>
            </a:extLst>
          </p:cNvPr>
          <p:cNvSpPr txBox="1"/>
          <p:nvPr/>
        </p:nvSpPr>
        <p:spPr>
          <a:xfrm>
            <a:off x="3771257" y="2809473"/>
            <a:ext cx="3787018" cy="2308324"/>
          </a:xfrm>
          <a:prstGeom prst="rect">
            <a:avLst/>
          </a:prstGeom>
          <a:noFill/>
        </p:spPr>
        <p:txBody>
          <a:bodyPr wrap="square"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effectLst/>
                <a:uLnTx/>
                <a:uFillTx/>
                <a:latin typeface="Calibri" panose="020F0502020204030204"/>
                <a:ea typeface="+mn-ea"/>
                <a:cs typeface="Calibri"/>
              </a:rPr>
              <a:t>Advisor</a:t>
            </a:r>
            <a:r>
              <a:rPr lang="en-US" sz="1600" dirty="0">
                <a:latin typeface="Calibri" panose="020F0502020204030204"/>
                <a:cs typeface="Calibri"/>
              </a:rPr>
              <a:t>y Role</a:t>
            </a:r>
          </a:p>
          <a:p>
            <a:pPr marL="285750" indent="-285750">
              <a:buFont typeface="Arial" panose="020B0604020202020204" pitchFamily="34" charset="0"/>
              <a:buChar char="•"/>
              <a:defRPr/>
            </a:pPr>
            <a:r>
              <a:rPr lang="en-US" sz="1600" dirty="0">
                <a:cs typeface="Calibri"/>
              </a:rPr>
              <a:t>Course Selection</a:t>
            </a:r>
          </a:p>
          <a:p>
            <a:pPr marL="285750" indent="-285750">
              <a:buFont typeface="Arial" panose="020B0604020202020204" pitchFamily="34" charset="0"/>
              <a:buChar char="•"/>
              <a:defRPr/>
            </a:pPr>
            <a:r>
              <a:rPr lang="en-US" sz="1600" dirty="0">
                <a:cs typeface="Calibri"/>
              </a:rPr>
              <a:t>Course Placement</a:t>
            </a:r>
          </a:p>
          <a:p>
            <a:pPr marL="285750" indent="-285750">
              <a:buFont typeface="Arial" panose="020B0604020202020204" pitchFamily="34" charset="0"/>
              <a:buChar char="•"/>
              <a:defRPr/>
            </a:pPr>
            <a:r>
              <a:rPr lang="en-US" sz="1600" dirty="0">
                <a:cs typeface="Calibri"/>
              </a:rPr>
              <a:t>My Academic Plan (MAP) Development</a:t>
            </a:r>
          </a:p>
          <a:p>
            <a:pPr marL="285750" indent="-285750">
              <a:buFont typeface="Arial" panose="020B0604020202020204" pitchFamily="34" charset="0"/>
              <a:buChar char="•"/>
              <a:defRPr/>
            </a:pPr>
            <a:r>
              <a:rPr lang="en-US" sz="1600" dirty="0">
                <a:cs typeface="Calibri"/>
              </a:rPr>
              <a:t>English for Academic Purpose (EAP) Program Information</a:t>
            </a:r>
          </a:p>
          <a:p>
            <a:pPr marL="285750" indent="-285750">
              <a:buFont typeface="Arial" panose="020B0604020202020204" pitchFamily="34" charset="0"/>
              <a:buChar char="•"/>
              <a:defRPr/>
            </a:pPr>
            <a:r>
              <a:rPr lang="en-US" sz="1600" dirty="0">
                <a:cs typeface="Calibri"/>
              </a:rPr>
              <a:t>EAP Orientation Workshop</a:t>
            </a:r>
          </a:p>
          <a:p>
            <a:pPr marL="285750" indent="-285750">
              <a:buFont typeface="Arial" panose="020B0604020202020204" pitchFamily="34" charset="0"/>
              <a:buChar char="•"/>
              <a:defRPr/>
            </a:pPr>
            <a:r>
              <a:rPr lang="en-US" sz="1600" dirty="0">
                <a:cs typeface="Calibri"/>
              </a:rPr>
              <a:t>Career Development </a:t>
            </a:r>
          </a:p>
          <a:p>
            <a:pPr marL="285750" indent="-285750">
              <a:buFont typeface="Arial" panose="020B0604020202020204" pitchFamily="34" charset="0"/>
              <a:buChar char="•"/>
              <a:defRPr/>
            </a:pPr>
            <a:r>
              <a:rPr lang="en-US" sz="1600" dirty="0">
                <a:cs typeface="Calibri"/>
              </a:rPr>
              <a:t>EAP Ambassador Volunteer Program</a:t>
            </a:r>
          </a:p>
        </p:txBody>
      </p:sp>
      <p:sp>
        <p:nvSpPr>
          <p:cNvPr id="27" name="TextBox 26">
            <a:extLst>
              <a:ext uri="{FF2B5EF4-FFF2-40B4-BE49-F238E27FC236}">
                <a16:creationId xmlns:a16="http://schemas.microsoft.com/office/drawing/2014/main" xmlns="" id="{FC3C1676-5545-4900-A685-90105B67BFA6}"/>
              </a:ext>
            </a:extLst>
          </p:cNvPr>
          <p:cNvSpPr txBox="1"/>
          <p:nvPr/>
        </p:nvSpPr>
        <p:spPr>
          <a:xfrm>
            <a:off x="4453214" y="5145898"/>
            <a:ext cx="3952973" cy="1077218"/>
          </a:xfrm>
          <a:prstGeom prst="rect">
            <a:avLst/>
          </a:prstGeom>
          <a:noFill/>
        </p:spPr>
        <p:txBody>
          <a:bodyPr wrap="square"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lang="en-US" sz="1600" dirty="0">
              <a:solidFill>
                <a:prstClr val="white">
                  <a:lumMod val="85000"/>
                </a:prstClr>
              </a:solidFill>
              <a:latin typeface="Calibri" panose="020F0502020204030204"/>
              <a:cs typeface="Calibri"/>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85000"/>
                </a:prstClr>
              </a:solidFill>
              <a:effectLst/>
              <a:uLnTx/>
              <a:uFillTx/>
              <a:latin typeface="Calibri" panose="020F0502020204030204"/>
              <a:ea typeface="+mn-ea"/>
              <a:cs typeface="Calibri"/>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Need help registering for Summer and Fall 2020 courses? Contact us at 305-237-8938</a:t>
            </a:r>
            <a:endParaRPr kumimoji="0" lang="en-US" sz="1600" b="0" i="0" u="none" strike="noStrike" kern="1200" cap="none" spc="0" normalizeH="0" baseline="0" noProof="0" dirty="0">
              <a:ln>
                <a:noFill/>
              </a:ln>
              <a:effectLst/>
              <a:uLnTx/>
              <a:uFillTx/>
              <a:latin typeface="Calibri" panose="020F0502020204030204"/>
              <a:cs typeface="Calibri"/>
            </a:endParaRPr>
          </a:p>
        </p:txBody>
      </p:sp>
      <p:sp>
        <p:nvSpPr>
          <p:cNvPr id="32" name="TextBox 31">
            <a:extLst>
              <a:ext uri="{FF2B5EF4-FFF2-40B4-BE49-F238E27FC236}">
                <a16:creationId xmlns:a16="http://schemas.microsoft.com/office/drawing/2014/main" xmlns="" id="{76397ED2-4E07-48E2-8860-4B2D0A59AFEF}"/>
              </a:ext>
            </a:extLst>
          </p:cNvPr>
          <p:cNvSpPr txBox="1"/>
          <p:nvPr/>
        </p:nvSpPr>
        <p:spPr>
          <a:xfrm>
            <a:off x="3069096" y="1020271"/>
            <a:ext cx="8978359" cy="1815882"/>
          </a:xfrm>
          <a:prstGeom prst="rect">
            <a:avLst/>
          </a:prstGeom>
          <a:noFill/>
        </p:spPr>
        <p:txBody>
          <a:bodyPr wrap="square" rtlCol="0" anchor="t">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Dear Students: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600" dirty="0">
              <a:latin typeface="Calibri" panose="020F0502020204030204"/>
              <a:cs typeface="Calibri"/>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Here, in Academic Affairs – Liberal Arts Department, we are dedicated to furthering your educational goals. Academic success is dependent on your effort! Allow us to guide you by providing resources to enhance your education at Miami Dade College, West Campus.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600" dirty="0">
              <a:latin typeface="Calibri" panose="020F0502020204030204"/>
              <a:cs typeface="Calibri"/>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Meet Bertha Cabrera! </a:t>
            </a:r>
          </a:p>
        </p:txBody>
      </p:sp>
      <p:sp>
        <p:nvSpPr>
          <p:cNvPr id="7" name="TextBox 6">
            <a:extLst>
              <a:ext uri="{FF2B5EF4-FFF2-40B4-BE49-F238E27FC236}">
                <a16:creationId xmlns:a16="http://schemas.microsoft.com/office/drawing/2014/main" xmlns="" id="{C8507B39-B20D-436A-B7D1-A87101AB946E}"/>
              </a:ext>
            </a:extLst>
          </p:cNvPr>
          <p:cNvSpPr txBox="1"/>
          <p:nvPr/>
        </p:nvSpPr>
        <p:spPr>
          <a:xfrm>
            <a:off x="417892" y="4575845"/>
            <a:ext cx="2001523" cy="2523768"/>
          </a:xfrm>
          <a:prstGeom prst="rect">
            <a:avLst/>
          </a:prstGeom>
          <a:noFill/>
        </p:spPr>
        <p:txBody>
          <a:bodyPr wrap="square" rtlCol="0">
            <a:spAutoFit/>
          </a:bodyPr>
          <a:lstStyle/>
          <a:p>
            <a:pPr>
              <a:defRPr/>
            </a:pPr>
            <a:r>
              <a:rPr lang="en-US" sz="1400" dirty="0">
                <a:cs typeface="Calibri"/>
              </a:rPr>
              <a:t>Program Information:</a:t>
            </a:r>
          </a:p>
          <a:p>
            <a:pPr marL="285750" indent="-285750">
              <a:buFont typeface="Arial" panose="020B0604020202020204" pitchFamily="34" charset="0"/>
              <a:buChar char="•"/>
              <a:defRPr/>
            </a:pPr>
            <a:r>
              <a:rPr lang="en-US" sz="1400" dirty="0">
                <a:cs typeface="Calibri"/>
              </a:rPr>
              <a:t>English for Academic Purpose is a program to foster learning of the English Language in pursuit of an academic degree and entry into the workforce.</a:t>
            </a:r>
          </a:p>
          <a:p>
            <a:pPr marL="285750" indent="-285750">
              <a:buFont typeface="Arial" panose="020B0604020202020204" pitchFamily="34" charset="0"/>
              <a:buChar char="•"/>
              <a:defRPr/>
            </a:pPr>
            <a:endParaRPr lang="en-US" sz="1400" dirty="0">
              <a:solidFill>
                <a:prstClr val="white">
                  <a:lumMod val="85000"/>
                </a:prstClr>
              </a:solidFill>
              <a:cs typeface="Calibri"/>
            </a:endParaRPr>
          </a:p>
          <a:p>
            <a:pPr marL="742950" lvl="1" indent="-285750">
              <a:buFont typeface="Arial" panose="020B0604020202020204" pitchFamily="34" charset="0"/>
              <a:buChar char="•"/>
              <a:defRPr/>
            </a:pPr>
            <a:endParaRPr lang="en-US" dirty="0">
              <a:solidFill>
                <a:prstClr val="white">
                  <a:lumMod val="85000"/>
                </a:prstClr>
              </a:solidFill>
              <a:cs typeface="Calibri"/>
            </a:endParaRPr>
          </a:p>
        </p:txBody>
      </p:sp>
      <p:pic>
        <p:nvPicPr>
          <p:cNvPr id="2" name="Picture 2" descr="A person in a striped shirt and smiling at the camera&#10;&#10;Description generated with very high confidence">
            <a:extLst>
              <a:ext uri="{FF2B5EF4-FFF2-40B4-BE49-F238E27FC236}">
                <a16:creationId xmlns:a16="http://schemas.microsoft.com/office/drawing/2014/main" xmlns="" id="{4E402DD3-0C5B-45BE-9466-C6CB7828DD06}"/>
              </a:ext>
            </a:extLst>
          </p:cNvPr>
          <p:cNvPicPr>
            <a:picLocks noChangeAspect="1"/>
          </p:cNvPicPr>
          <p:nvPr/>
        </p:nvPicPr>
        <p:blipFill>
          <a:blip r:embed="rId4"/>
          <a:stretch>
            <a:fillRect/>
          </a:stretch>
        </p:blipFill>
        <p:spPr>
          <a:xfrm>
            <a:off x="368061" y="1154502"/>
            <a:ext cx="2096219" cy="2723073"/>
          </a:xfrm>
          <a:prstGeom prst="rect">
            <a:avLst/>
          </a:prstGeom>
        </p:spPr>
      </p:pic>
    </p:spTree>
    <p:extLst>
      <p:ext uri="{BB962C8B-B14F-4D97-AF65-F5344CB8AC3E}">
        <p14:creationId xmlns:p14="http://schemas.microsoft.com/office/powerpoint/2010/main" val="386149792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18F95"/>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BE545D6B-A382-42CF-A57D-CAD24FEB1CF3}"/>
              </a:ext>
            </a:extLst>
          </p:cNvPr>
          <p:cNvSpPr txBox="1"/>
          <p:nvPr/>
        </p:nvSpPr>
        <p:spPr>
          <a:xfrm>
            <a:off x="0" y="-68524"/>
            <a:ext cx="12192000" cy="892552"/>
          </a:xfrm>
          <a:prstGeom prst="rect">
            <a:avLst/>
          </a:prstGeom>
          <a:noFill/>
          <a:effectLst>
            <a:reflection stA="45000" endPos="0" dist="50800" dir="5400000" sy="-100000" algn="bl" rotWithShape="0"/>
          </a:effectLst>
        </p:spPr>
        <p:txBody>
          <a:bodyPr wrap="square" rtlCol="0" anchor="t">
            <a:spAutoFit/>
            <a:scene3d>
              <a:camera prst="orthographicFront"/>
              <a:lightRig rig="harsh" dir="t"/>
            </a:scene3d>
            <a:sp3d prstMaterial="matte">
              <a:contourClr>
                <a:schemeClr val="bg1">
                  <a:lumMod val="6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200" b="0" i="0" u="none" strike="noStrike" kern="1200" cap="none" spc="0" normalizeH="0" baseline="0" noProof="0" dirty="0">
                <a:ln>
                  <a:noFill/>
                </a:ln>
                <a:solidFill>
                  <a:schemeClr val="accent6">
                    <a:lumMod val="60000"/>
                    <a:lumOff val="40000"/>
                  </a:schemeClr>
                </a:solidFill>
                <a:effectLst>
                  <a:reflection stA="44000" endPos="50000" dir="5400000" sy="-100000" algn="bl" rotWithShape="0"/>
                </a:effectLst>
                <a:uLnTx/>
                <a:uFillTx/>
                <a:latin typeface="Eras Bold ITC" panose="020B0907030504020204" pitchFamily="34" charset="0"/>
                <a:ea typeface="Cambria Math" panose="02040503050406030204" pitchFamily="18" charset="0"/>
                <a:cs typeface="+mn-cs"/>
              </a:rPr>
              <a:t>Liberal Arts Department</a:t>
            </a:r>
          </a:p>
        </p:txBody>
      </p:sp>
      <p:sp>
        <p:nvSpPr>
          <p:cNvPr id="13" name="TextBox 12">
            <a:extLst>
              <a:ext uri="{FF2B5EF4-FFF2-40B4-BE49-F238E27FC236}">
                <a16:creationId xmlns:a16="http://schemas.microsoft.com/office/drawing/2014/main" xmlns="" id="{28F75C07-658D-472E-A28E-12FC5EF2C50B}"/>
              </a:ext>
            </a:extLst>
          </p:cNvPr>
          <p:cNvSpPr txBox="1"/>
          <p:nvPr/>
        </p:nvSpPr>
        <p:spPr>
          <a:xfrm>
            <a:off x="8754342" y="3967303"/>
            <a:ext cx="4217823" cy="830997"/>
          </a:xfrm>
          <a:prstGeom prst="rect">
            <a:avLst/>
          </a:prstGeom>
          <a:noFill/>
        </p:spPr>
        <p:txBody>
          <a:bodyPr wrap="square" rtlCol="0">
            <a:spAutoFit/>
          </a:bodyPr>
          <a:lstStyle/>
          <a:p>
            <a:pPr lvl="0">
              <a:defRPr/>
            </a:pPr>
            <a:r>
              <a:rPr lang="en-US" sz="1600" dirty="0">
                <a:latin typeface="Calibri" panose="020F0502020204030204"/>
              </a:rPr>
              <a:t>Contact information: </a:t>
            </a:r>
          </a:p>
          <a:p>
            <a:pPr marL="742950" lvl="1" indent="-285750">
              <a:buFont typeface="Arial" panose="020B0604020202020204" pitchFamily="34" charset="0"/>
              <a:buChar char="•"/>
              <a:defRPr/>
            </a:pPr>
            <a:r>
              <a:rPr lang="en-US" sz="1600" dirty="0"/>
              <a:t>Office: Virtual Platform</a:t>
            </a:r>
            <a:endParaRPr lang="en-US" sz="1600" dirty="0">
              <a:latin typeface="Calibri" panose="020F0502020204030204"/>
            </a:endParaRPr>
          </a:p>
          <a:p>
            <a:pPr marL="742950" lvl="1" indent="-285750">
              <a:buFont typeface="Arial" panose="020B0604020202020204" pitchFamily="34" charset="0"/>
              <a:buChar char="•"/>
              <a:defRPr/>
            </a:pPr>
            <a:r>
              <a:rPr kumimoji="0" lang="en-US" sz="1600" b="0" i="0" u="none" strike="noStrike" kern="1200" cap="none" spc="0" normalizeH="0" baseline="0" noProof="0" dirty="0">
                <a:ln>
                  <a:noFill/>
                </a:ln>
                <a:effectLst/>
                <a:uLnTx/>
                <a:uFillTx/>
                <a:latin typeface="Calibri" panose="020F0502020204030204"/>
                <a:ea typeface="+mn-ea"/>
                <a:cs typeface="+mn-cs"/>
              </a:rPr>
              <a:t>Liberal Advising, 305-237-8938</a:t>
            </a:r>
          </a:p>
        </p:txBody>
      </p:sp>
      <p:pic>
        <p:nvPicPr>
          <p:cNvPr id="14" name="Picture 13">
            <a:extLst>
              <a:ext uri="{FF2B5EF4-FFF2-40B4-BE49-F238E27FC236}">
                <a16:creationId xmlns:a16="http://schemas.microsoft.com/office/drawing/2014/main" xmlns="" id="{52BA7291-E094-41E8-A770-8372C77605AC}"/>
              </a:ext>
            </a:extLst>
          </p:cNvPr>
          <p:cNvPicPr>
            <a:picLocks noChangeAspect="1"/>
          </p:cNvPicPr>
          <p:nvPr/>
        </p:nvPicPr>
        <p:blipFill>
          <a:blip r:embed="rId3">
            <a:biLevel thresh="25000"/>
          </a:blip>
          <a:stretch>
            <a:fillRect/>
          </a:stretch>
        </p:blipFill>
        <p:spPr>
          <a:xfrm>
            <a:off x="11426131" y="6087876"/>
            <a:ext cx="765869" cy="770124"/>
          </a:xfrm>
          <a:prstGeom prst="rect">
            <a:avLst/>
          </a:prstGeom>
        </p:spPr>
      </p:pic>
      <p:sp>
        <p:nvSpPr>
          <p:cNvPr id="25" name="TextBox 24">
            <a:extLst>
              <a:ext uri="{FF2B5EF4-FFF2-40B4-BE49-F238E27FC236}">
                <a16:creationId xmlns:a16="http://schemas.microsoft.com/office/drawing/2014/main" xmlns="" id="{E3897CF3-2A0D-412A-93D4-3DA3E797AF8F}"/>
              </a:ext>
            </a:extLst>
          </p:cNvPr>
          <p:cNvSpPr txBox="1"/>
          <p:nvPr/>
        </p:nvSpPr>
        <p:spPr>
          <a:xfrm>
            <a:off x="3372522" y="3290501"/>
            <a:ext cx="3491213" cy="338554"/>
          </a:xfrm>
          <a:prstGeom prst="rect">
            <a:avLst/>
          </a:prstGeom>
          <a:noFill/>
        </p:spPr>
        <p:txBody>
          <a:bodyPr wrap="square" rtlCol="0" anchor="t">
            <a:spAutoFit/>
          </a:bodyPr>
          <a:lstStyle/>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lumMod val="85000"/>
                </a:prstClr>
              </a:solidFill>
              <a:effectLst/>
              <a:uLnTx/>
              <a:uFillTx/>
              <a:latin typeface="Calibri" panose="020F0502020204030204"/>
              <a:ea typeface="+mn-ea"/>
              <a:cs typeface="Calibri"/>
            </a:endParaRPr>
          </a:p>
        </p:txBody>
      </p:sp>
      <p:sp>
        <p:nvSpPr>
          <p:cNvPr id="26" name="TextBox 25">
            <a:extLst>
              <a:ext uri="{FF2B5EF4-FFF2-40B4-BE49-F238E27FC236}">
                <a16:creationId xmlns:a16="http://schemas.microsoft.com/office/drawing/2014/main" xmlns="" id="{AB7FF2EA-03BF-4FE8-B411-22BE65E10C6B}"/>
              </a:ext>
            </a:extLst>
          </p:cNvPr>
          <p:cNvSpPr txBox="1"/>
          <p:nvPr/>
        </p:nvSpPr>
        <p:spPr>
          <a:xfrm>
            <a:off x="3771257" y="2809473"/>
            <a:ext cx="3787018" cy="338554"/>
          </a:xfrm>
          <a:prstGeom prst="rect">
            <a:avLst/>
          </a:prstGeom>
          <a:noFill/>
        </p:spPr>
        <p:txBody>
          <a:bodyPr wrap="square"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 </a:t>
            </a:r>
          </a:p>
        </p:txBody>
      </p:sp>
      <p:sp>
        <p:nvSpPr>
          <p:cNvPr id="27" name="TextBox 26">
            <a:extLst>
              <a:ext uri="{FF2B5EF4-FFF2-40B4-BE49-F238E27FC236}">
                <a16:creationId xmlns:a16="http://schemas.microsoft.com/office/drawing/2014/main" xmlns="" id="{FC3C1676-5545-4900-A685-90105B67BFA6}"/>
              </a:ext>
            </a:extLst>
          </p:cNvPr>
          <p:cNvSpPr txBox="1"/>
          <p:nvPr/>
        </p:nvSpPr>
        <p:spPr>
          <a:xfrm>
            <a:off x="4338914" y="5619432"/>
            <a:ext cx="3952973" cy="1077218"/>
          </a:xfrm>
          <a:prstGeom prst="rect">
            <a:avLst/>
          </a:prstGeom>
          <a:noFill/>
        </p:spPr>
        <p:txBody>
          <a:bodyPr wrap="square"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lang="en-US" sz="1600" dirty="0">
              <a:solidFill>
                <a:prstClr val="white">
                  <a:lumMod val="85000"/>
                </a:prstClr>
              </a:solidFill>
              <a:latin typeface="Calibri" panose="020F0502020204030204"/>
              <a:cs typeface="Calibri"/>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85000"/>
                </a:prstClr>
              </a:solidFill>
              <a:effectLst/>
              <a:uLnTx/>
              <a:uFillTx/>
              <a:latin typeface="Calibri" panose="020F0502020204030204"/>
              <a:ea typeface="+mn-ea"/>
              <a:cs typeface="Calibri"/>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Need help registering for Summer and Fall 2020 courses? Contact us at 305-237-8938</a:t>
            </a:r>
            <a:endParaRPr kumimoji="0" lang="en-US" sz="1600" b="0" i="0" u="none" strike="noStrike" kern="1200" cap="none" spc="0" normalizeH="0" baseline="0" noProof="0" dirty="0">
              <a:ln>
                <a:noFill/>
              </a:ln>
              <a:effectLst/>
              <a:uLnTx/>
              <a:uFillTx/>
              <a:latin typeface="Calibri" panose="020F0502020204030204"/>
              <a:cs typeface="Calibri"/>
            </a:endParaRPr>
          </a:p>
        </p:txBody>
      </p:sp>
      <p:sp>
        <p:nvSpPr>
          <p:cNvPr id="32" name="TextBox 31">
            <a:extLst>
              <a:ext uri="{FF2B5EF4-FFF2-40B4-BE49-F238E27FC236}">
                <a16:creationId xmlns:a16="http://schemas.microsoft.com/office/drawing/2014/main" xmlns="" id="{76397ED2-4E07-48E2-8860-4B2D0A59AFEF}"/>
              </a:ext>
            </a:extLst>
          </p:cNvPr>
          <p:cNvSpPr txBox="1"/>
          <p:nvPr/>
        </p:nvSpPr>
        <p:spPr>
          <a:xfrm>
            <a:off x="3069096" y="1020271"/>
            <a:ext cx="8978359" cy="2308324"/>
          </a:xfrm>
          <a:prstGeom prst="rect">
            <a:avLst/>
          </a:prstGeom>
          <a:noFill/>
        </p:spPr>
        <p:txBody>
          <a:bodyPr wrap="square" rtlCol="0" anchor="t">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Dear Students: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600" dirty="0">
              <a:latin typeface="Calibri" panose="020F0502020204030204"/>
              <a:cs typeface="Calibri"/>
            </a:endParaRPr>
          </a:p>
          <a:p>
            <a:pPr algn="just" defTabSz="914400">
              <a:defRPr/>
            </a:pPr>
            <a:r>
              <a:rPr lang="en-US" sz="1600" dirty="0">
                <a:latin typeface="Calibri" panose="020F0502020204030204"/>
                <a:cs typeface="Calibri"/>
              </a:rPr>
              <a:t>Here, in Academic Affairs – Liberal Arts Department, we are dedicated to furthering your educational goals. Academic success is dependent on your effort! Allow us to guide you by providing resources to enhance your education at Miami Dade College, West Campus</a:t>
            </a:r>
            <a:r>
              <a:rPr lang="en-US" sz="1600" dirty="0">
                <a:cs typeface="Calibri"/>
              </a:rPr>
              <a:t>. (Personalized statement from Assistant to the Chairperson or Dean of Faculty) </a:t>
            </a:r>
          </a:p>
          <a:p>
            <a:pPr algn="just" defTabSz="914400">
              <a:defRPr/>
            </a:pPr>
            <a:endParaRPr lang="en-US" sz="1600" dirty="0">
              <a:cs typeface="Calibri"/>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600" dirty="0">
              <a:latin typeface="Calibri" panose="020F0502020204030204"/>
              <a:cs typeface="Calibri"/>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a:cs typeface="Calibri"/>
              </a:rPr>
              <a:t>Meet our Advising Team! </a:t>
            </a:r>
          </a:p>
        </p:txBody>
      </p:sp>
      <p:sp>
        <p:nvSpPr>
          <p:cNvPr id="7" name="TextBox 6">
            <a:extLst>
              <a:ext uri="{FF2B5EF4-FFF2-40B4-BE49-F238E27FC236}">
                <a16:creationId xmlns:a16="http://schemas.microsoft.com/office/drawing/2014/main" xmlns="" id="{C8507B39-B20D-436A-B7D1-A87101AB946E}"/>
              </a:ext>
            </a:extLst>
          </p:cNvPr>
          <p:cNvSpPr txBox="1"/>
          <p:nvPr/>
        </p:nvSpPr>
        <p:spPr>
          <a:xfrm>
            <a:off x="206099" y="304852"/>
            <a:ext cx="1934496" cy="6832640"/>
          </a:xfrm>
          <a:prstGeom prst="rect">
            <a:avLst/>
          </a:prstGeom>
          <a:noFill/>
        </p:spPr>
        <p:txBody>
          <a:bodyPr wrap="square" rtlCol="0">
            <a:spAutoFit/>
          </a:bodyPr>
          <a:lstStyle/>
          <a:p>
            <a:pPr marL="285750" indent="-285750">
              <a:buFont typeface="Arial" panose="020B0604020202020204" pitchFamily="34" charset="0"/>
              <a:buChar char="•"/>
              <a:defRPr/>
            </a:pPr>
            <a:endParaRPr lang="en-US" sz="1400" dirty="0">
              <a:solidFill>
                <a:prstClr val="white">
                  <a:lumMod val="85000"/>
                </a:prstClr>
              </a:solidFill>
              <a:cs typeface="Calibri"/>
            </a:endParaRPr>
          </a:p>
          <a:p>
            <a:pPr>
              <a:defRPr/>
            </a:pPr>
            <a:r>
              <a:rPr lang="en-US" sz="1400" dirty="0">
                <a:cs typeface="Calibri"/>
              </a:rPr>
              <a:t>Majors:</a:t>
            </a:r>
          </a:p>
          <a:p>
            <a:pPr marL="285750" indent="-285750">
              <a:buFont typeface="Arial" panose="020B0604020202020204" pitchFamily="34" charset="0"/>
              <a:buChar char="•"/>
              <a:defRPr/>
            </a:pPr>
            <a:r>
              <a:rPr lang="en-US" sz="1400" dirty="0">
                <a:cs typeface="Calibri"/>
              </a:rPr>
              <a:t>Anthropology</a:t>
            </a:r>
          </a:p>
          <a:p>
            <a:pPr marL="285750" indent="-285750">
              <a:buFont typeface="Arial" panose="020B0604020202020204" pitchFamily="34" charset="0"/>
              <a:buChar char="•"/>
              <a:defRPr/>
            </a:pPr>
            <a:r>
              <a:rPr lang="en-US" sz="1400" dirty="0">
                <a:cs typeface="Calibri"/>
              </a:rPr>
              <a:t>Architecture</a:t>
            </a:r>
          </a:p>
          <a:p>
            <a:pPr marL="285750" indent="-285750">
              <a:buFont typeface="Arial" panose="020B0604020202020204" pitchFamily="34" charset="0"/>
              <a:buChar char="•"/>
              <a:defRPr/>
            </a:pPr>
            <a:r>
              <a:rPr lang="en-US" sz="1400" dirty="0">
                <a:cs typeface="Calibri"/>
              </a:rPr>
              <a:t>Art or Art Education</a:t>
            </a:r>
          </a:p>
          <a:p>
            <a:pPr marL="285750" indent="-285750">
              <a:buFont typeface="Arial" panose="020B0604020202020204" pitchFamily="34" charset="0"/>
              <a:buChar char="•"/>
              <a:defRPr/>
            </a:pPr>
            <a:r>
              <a:rPr lang="en-US" sz="1400" dirty="0">
                <a:cs typeface="Calibri"/>
              </a:rPr>
              <a:t>Computer Arts Animation</a:t>
            </a:r>
          </a:p>
          <a:p>
            <a:pPr marL="285750" indent="-285750">
              <a:buFont typeface="Arial" panose="020B0604020202020204" pitchFamily="34" charset="0"/>
              <a:buChar char="•"/>
              <a:defRPr/>
            </a:pPr>
            <a:r>
              <a:rPr lang="en-US" sz="1400" dirty="0">
                <a:cs typeface="Calibri"/>
              </a:rPr>
              <a:t>Criminal Justice Administration</a:t>
            </a:r>
          </a:p>
          <a:p>
            <a:pPr marL="285750" indent="-285750">
              <a:buFont typeface="Arial" panose="020B0604020202020204" pitchFamily="34" charset="0"/>
              <a:buChar char="•"/>
              <a:defRPr/>
            </a:pPr>
            <a:r>
              <a:rPr lang="en-US" sz="1400" dirty="0">
                <a:cs typeface="Calibri"/>
              </a:rPr>
              <a:t>Dance</a:t>
            </a:r>
          </a:p>
          <a:p>
            <a:pPr marL="285750" indent="-285750">
              <a:buFont typeface="Arial" panose="020B0604020202020204" pitchFamily="34" charset="0"/>
              <a:buChar char="•"/>
              <a:defRPr/>
            </a:pPr>
            <a:r>
              <a:rPr lang="en-US" sz="1400" dirty="0">
                <a:cs typeface="Calibri"/>
              </a:rPr>
              <a:t>Drama or Drama Education</a:t>
            </a:r>
          </a:p>
          <a:p>
            <a:pPr marL="285750" indent="-285750">
              <a:buFont typeface="Arial" panose="020B0604020202020204" pitchFamily="34" charset="0"/>
              <a:buChar char="•"/>
              <a:defRPr/>
            </a:pPr>
            <a:r>
              <a:rPr lang="en-US" sz="1400" dirty="0">
                <a:cs typeface="Calibri"/>
              </a:rPr>
              <a:t>Graphic or Commercial Arts</a:t>
            </a:r>
          </a:p>
          <a:p>
            <a:pPr marL="285750" indent="-285750">
              <a:buFont typeface="Arial" panose="020B0604020202020204" pitchFamily="34" charset="0"/>
              <a:buChar char="•"/>
              <a:defRPr/>
            </a:pPr>
            <a:r>
              <a:rPr lang="en-US" sz="1400" dirty="0">
                <a:cs typeface="Calibri"/>
              </a:rPr>
              <a:t>History</a:t>
            </a:r>
          </a:p>
          <a:p>
            <a:pPr marL="285750" indent="-285750">
              <a:buFont typeface="Arial" panose="020B0604020202020204" pitchFamily="34" charset="0"/>
              <a:buChar char="•"/>
              <a:defRPr/>
            </a:pPr>
            <a:r>
              <a:rPr lang="en-US" sz="1400" dirty="0">
                <a:cs typeface="Calibri"/>
              </a:rPr>
              <a:t>Mass Communication</a:t>
            </a:r>
          </a:p>
          <a:p>
            <a:pPr marL="285750" indent="-285750">
              <a:buFont typeface="Arial" panose="020B0604020202020204" pitchFamily="34" charset="0"/>
              <a:buChar char="•"/>
              <a:defRPr/>
            </a:pPr>
            <a:r>
              <a:rPr lang="en-US" sz="1400" dirty="0">
                <a:cs typeface="Calibri"/>
              </a:rPr>
              <a:t>Music Education</a:t>
            </a:r>
          </a:p>
          <a:p>
            <a:pPr marL="285750" indent="-285750">
              <a:buFont typeface="Arial" panose="020B0604020202020204" pitchFamily="34" charset="0"/>
              <a:buChar char="•"/>
              <a:defRPr/>
            </a:pPr>
            <a:r>
              <a:rPr lang="en-US" sz="1400" dirty="0">
                <a:cs typeface="Calibri"/>
              </a:rPr>
              <a:t>Philosophy</a:t>
            </a:r>
          </a:p>
          <a:p>
            <a:pPr marL="285750" indent="-285750">
              <a:buFont typeface="Arial" panose="020B0604020202020204" pitchFamily="34" charset="0"/>
              <a:buChar char="•"/>
              <a:defRPr/>
            </a:pPr>
            <a:r>
              <a:rPr lang="en-US" sz="1400" dirty="0">
                <a:cs typeface="Calibri"/>
              </a:rPr>
              <a:t>Political Science</a:t>
            </a:r>
          </a:p>
          <a:p>
            <a:pPr marL="285750" indent="-285750">
              <a:buFont typeface="Arial" panose="020B0604020202020204" pitchFamily="34" charset="0"/>
              <a:buChar char="•"/>
              <a:defRPr/>
            </a:pPr>
            <a:r>
              <a:rPr lang="en-US" sz="1400" dirty="0">
                <a:cs typeface="Calibri"/>
              </a:rPr>
              <a:t>Psychology</a:t>
            </a:r>
          </a:p>
          <a:p>
            <a:pPr marL="285750" indent="-285750">
              <a:buFont typeface="Arial" panose="020B0604020202020204" pitchFamily="34" charset="0"/>
              <a:buChar char="•"/>
              <a:defRPr/>
            </a:pPr>
            <a:r>
              <a:rPr lang="en-US" sz="1400" dirty="0">
                <a:cs typeface="Calibri"/>
              </a:rPr>
              <a:t>Public Administration</a:t>
            </a:r>
          </a:p>
          <a:p>
            <a:pPr marL="285750" indent="-285750">
              <a:buFont typeface="Arial" panose="020B0604020202020204" pitchFamily="34" charset="0"/>
              <a:buChar char="•"/>
              <a:defRPr/>
            </a:pPr>
            <a:r>
              <a:rPr lang="en-US" sz="1400" dirty="0">
                <a:cs typeface="Calibri"/>
              </a:rPr>
              <a:t>Recreation</a:t>
            </a:r>
          </a:p>
          <a:p>
            <a:pPr marL="285750" indent="-285750">
              <a:buFont typeface="Arial" panose="020B0604020202020204" pitchFamily="34" charset="0"/>
              <a:buChar char="•"/>
              <a:defRPr/>
            </a:pPr>
            <a:r>
              <a:rPr lang="en-US" sz="1400" dirty="0">
                <a:cs typeface="Calibri"/>
              </a:rPr>
              <a:t>Religion </a:t>
            </a:r>
          </a:p>
          <a:p>
            <a:pPr marL="285750" indent="-285750">
              <a:buFont typeface="Arial" panose="020B0604020202020204" pitchFamily="34" charset="0"/>
              <a:buChar char="•"/>
              <a:defRPr/>
            </a:pPr>
            <a:r>
              <a:rPr lang="en-US" sz="1400" dirty="0">
                <a:cs typeface="Calibri"/>
              </a:rPr>
              <a:t>Social Work</a:t>
            </a:r>
          </a:p>
          <a:p>
            <a:pPr marL="285750" indent="-285750">
              <a:buFont typeface="Arial" panose="020B0604020202020204" pitchFamily="34" charset="0"/>
              <a:buChar char="•"/>
              <a:defRPr/>
            </a:pPr>
            <a:r>
              <a:rPr lang="en-US" sz="1400" dirty="0">
                <a:cs typeface="Calibri"/>
              </a:rPr>
              <a:t>Sociology</a:t>
            </a:r>
          </a:p>
          <a:p>
            <a:pPr marL="285750" indent="-285750">
              <a:buFont typeface="Arial" panose="020B0604020202020204" pitchFamily="34" charset="0"/>
              <a:buChar char="•"/>
              <a:defRPr/>
            </a:pPr>
            <a:r>
              <a:rPr lang="en-US" sz="1400" dirty="0">
                <a:cs typeface="Calibri"/>
              </a:rPr>
              <a:t>Teaching</a:t>
            </a:r>
          </a:p>
          <a:p>
            <a:pPr marL="285750" indent="-285750">
              <a:buFont typeface="Arial" panose="020B0604020202020204" pitchFamily="34" charset="0"/>
              <a:buChar char="•"/>
              <a:defRPr/>
            </a:pPr>
            <a:endParaRPr lang="en-US" sz="1400" dirty="0">
              <a:cs typeface="Calibri"/>
            </a:endParaRPr>
          </a:p>
          <a:p>
            <a:pPr marL="285750" indent="-285750">
              <a:buFont typeface="Arial" panose="020B0604020202020204" pitchFamily="34" charset="0"/>
              <a:buChar char="•"/>
              <a:defRPr/>
            </a:pPr>
            <a:endParaRPr lang="en-US" sz="1400" dirty="0">
              <a:cs typeface="Calibri"/>
            </a:endParaRPr>
          </a:p>
          <a:p>
            <a:pPr marL="742950" lvl="1" indent="-285750">
              <a:buFont typeface="Arial" panose="020B0604020202020204" pitchFamily="34" charset="0"/>
              <a:buChar char="•"/>
              <a:defRPr/>
            </a:pPr>
            <a:endParaRPr lang="en-US" dirty="0">
              <a:solidFill>
                <a:prstClr val="white">
                  <a:lumMod val="85000"/>
                </a:prstClr>
              </a:solidFill>
              <a:cs typeface="Calibri"/>
            </a:endParaRPr>
          </a:p>
        </p:txBody>
      </p:sp>
      <p:pic>
        <p:nvPicPr>
          <p:cNvPr id="10" name="Picture 9">
            <a:extLst>
              <a:ext uri="{FF2B5EF4-FFF2-40B4-BE49-F238E27FC236}">
                <a16:creationId xmlns:a16="http://schemas.microsoft.com/office/drawing/2014/main" xmlns="" id="{6C25DAFD-A403-4D1F-9B25-D8F810FC33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7986" y="3459778"/>
            <a:ext cx="1458400" cy="2187600"/>
          </a:xfrm>
          <a:prstGeom prst="rect">
            <a:avLst/>
          </a:prstGeom>
        </p:spPr>
      </p:pic>
      <p:sp>
        <p:nvSpPr>
          <p:cNvPr id="2" name="TextBox 1">
            <a:extLst>
              <a:ext uri="{FF2B5EF4-FFF2-40B4-BE49-F238E27FC236}">
                <a16:creationId xmlns:a16="http://schemas.microsoft.com/office/drawing/2014/main" xmlns="" id="{37493A62-60E9-462C-AD97-4AD961463FA4}"/>
              </a:ext>
            </a:extLst>
          </p:cNvPr>
          <p:cNvSpPr txBox="1"/>
          <p:nvPr/>
        </p:nvSpPr>
        <p:spPr>
          <a:xfrm>
            <a:off x="5331744" y="5598507"/>
            <a:ext cx="1700524" cy="338554"/>
          </a:xfrm>
          <a:prstGeom prst="rect">
            <a:avLst/>
          </a:prstGeom>
          <a:noFill/>
        </p:spPr>
        <p:txBody>
          <a:bodyPr wrap="square" rtlCol="0">
            <a:spAutoFit/>
          </a:bodyPr>
          <a:lstStyle/>
          <a:p>
            <a:r>
              <a:rPr lang="en-US" sz="1600" dirty="0"/>
              <a:t>Andres Arnavat</a:t>
            </a:r>
          </a:p>
        </p:txBody>
      </p:sp>
      <p:pic>
        <p:nvPicPr>
          <p:cNvPr id="12" name="Picture 11" descr="A person posing for the camera&#10;&#10;Description automatically generated">
            <a:extLst>
              <a:ext uri="{FF2B5EF4-FFF2-40B4-BE49-F238E27FC236}">
                <a16:creationId xmlns:a16="http://schemas.microsoft.com/office/drawing/2014/main" xmlns="" id="{DD39CC5F-0D8F-4225-A2E3-60F4EEF101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70009" y="3452902"/>
            <a:ext cx="1412248" cy="2187600"/>
          </a:xfrm>
          <a:prstGeom prst="rect">
            <a:avLst/>
          </a:prstGeom>
        </p:spPr>
      </p:pic>
      <p:sp>
        <p:nvSpPr>
          <p:cNvPr id="15" name="TextBox 14">
            <a:extLst>
              <a:ext uri="{FF2B5EF4-FFF2-40B4-BE49-F238E27FC236}">
                <a16:creationId xmlns:a16="http://schemas.microsoft.com/office/drawing/2014/main" xmlns="" id="{E7C7B881-45F0-4CD9-B04A-AD199FE18BD0}"/>
              </a:ext>
            </a:extLst>
          </p:cNvPr>
          <p:cNvSpPr txBox="1"/>
          <p:nvPr/>
        </p:nvSpPr>
        <p:spPr>
          <a:xfrm>
            <a:off x="3370009" y="5578198"/>
            <a:ext cx="1614551" cy="338554"/>
          </a:xfrm>
          <a:prstGeom prst="rect">
            <a:avLst/>
          </a:prstGeom>
          <a:noFill/>
        </p:spPr>
        <p:txBody>
          <a:bodyPr wrap="square" rtlCol="0">
            <a:spAutoFit/>
          </a:bodyPr>
          <a:lstStyle/>
          <a:p>
            <a:r>
              <a:rPr lang="en-US" sz="1600" dirty="0"/>
              <a:t>Carmen Ortiz</a:t>
            </a:r>
          </a:p>
        </p:txBody>
      </p:sp>
      <p:sp>
        <p:nvSpPr>
          <p:cNvPr id="16" name="TextBox 15">
            <a:extLst>
              <a:ext uri="{FF2B5EF4-FFF2-40B4-BE49-F238E27FC236}">
                <a16:creationId xmlns:a16="http://schemas.microsoft.com/office/drawing/2014/main" xmlns="" id="{3F3F4B49-1F31-4040-9593-361A1B49B12D}"/>
              </a:ext>
            </a:extLst>
          </p:cNvPr>
          <p:cNvSpPr txBox="1"/>
          <p:nvPr/>
        </p:nvSpPr>
        <p:spPr>
          <a:xfrm>
            <a:off x="7252011" y="5604580"/>
            <a:ext cx="1700524" cy="338554"/>
          </a:xfrm>
          <a:prstGeom prst="rect">
            <a:avLst/>
          </a:prstGeom>
          <a:noFill/>
        </p:spPr>
        <p:txBody>
          <a:bodyPr wrap="square" rtlCol="0">
            <a:spAutoFit/>
          </a:bodyPr>
          <a:lstStyle/>
          <a:p>
            <a:r>
              <a:rPr lang="en-US" sz="1600" dirty="0"/>
              <a:t>Bertha Cabrera</a:t>
            </a:r>
          </a:p>
        </p:txBody>
      </p:sp>
      <p:pic>
        <p:nvPicPr>
          <p:cNvPr id="3" name="Picture 3" descr="A person in a striped shirt and smiling at the camera&#10;&#10;Description generated with very high confidence">
            <a:extLst>
              <a:ext uri="{FF2B5EF4-FFF2-40B4-BE49-F238E27FC236}">
                <a16:creationId xmlns:a16="http://schemas.microsoft.com/office/drawing/2014/main" xmlns="" id="{B39F8D3F-37C5-4D44-870C-3FA4B957515D}"/>
              </a:ext>
            </a:extLst>
          </p:cNvPr>
          <p:cNvPicPr>
            <a:picLocks noChangeAspect="1"/>
          </p:cNvPicPr>
          <p:nvPr/>
        </p:nvPicPr>
        <p:blipFill>
          <a:blip r:embed="rId6"/>
          <a:stretch>
            <a:fillRect/>
          </a:stretch>
        </p:blipFill>
        <p:spPr>
          <a:xfrm>
            <a:off x="7039153" y="3526765"/>
            <a:ext cx="1636145" cy="2119224"/>
          </a:xfrm>
          <a:prstGeom prst="rect">
            <a:avLst/>
          </a:prstGeom>
        </p:spPr>
      </p:pic>
    </p:spTree>
    <p:extLst>
      <p:ext uri="{BB962C8B-B14F-4D97-AF65-F5344CB8AC3E}">
        <p14:creationId xmlns:p14="http://schemas.microsoft.com/office/powerpoint/2010/main" val="3019031196"/>
      </p:ext>
    </p:extLst>
  </p:cSld>
  <p:clrMapOvr>
    <a:masterClrMapping/>
  </p:clrMapOvr>
  <p:transition spd="slow">
    <p:push dir="u"/>
  </p:transition>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92D050"/>
      </a:accent5>
      <a:accent6>
        <a:srgbClr val="FFFF9E"/>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2208</TotalTime>
  <Words>297</Words>
  <Application>Microsoft Office PowerPoint</Application>
  <PresentationFormat>Widescreen</PresentationFormat>
  <Paragraphs>66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Cambria Math</vt:lpstr>
      <vt:lpstr>Eras Bold ITC</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Frometa Isalgue, Yisel</dc:creator>
  <cp:lastModifiedBy>Administrator</cp:lastModifiedBy>
  <cp:revision>74</cp:revision>
  <dcterms:created xsi:type="dcterms:W3CDTF">2019-05-20T17:25:30Z</dcterms:created>
  <dcterms:modified xsi:type="dcterms:W3CDTF">2020-06-17T22:58:59Z</dcterms:modified>
</cp:coreProperties>
</file>