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24"/>
  </p:notesMasterIdLst>
  <p:handoutMasterIdLst>
    <p:handoutMasterId r:id="rId25"/>
  </p:handoutMasterIdLst>
  <p:sldIdLst>
    <p:sldId id="258" r:id="rId2"/>
    <p:sldId id="268" r:id="rId3"/>
    <p:sldId id="269" r:id="rId4"/>
    <p:sldId id="261" r:id="rId5"/>
    <p:sldId id="259" r:id="rId6"/>
    <p:sldId id="270" r:id="rId7"/>
    <p:sldId id="260" r:id="rId8"/>
    <p:sldId id="271" r:id="rId9"/>
    <p:sldId id="263" r:id="rId10"/>
    <p:sldId id="272" r:id="rId11"/>
    <p:sldId id="262" r:id="rId12"/>
    <p:sldId id="265" r:id="rId13"/>
    <p:sldId id="273" r:id="rId14"/>
    <p:sldId id="274" r:id="rId15"/>
    <p:sldId id="276" r:id="rId16"/>
    <p:sldId id="278" r:id="rId17"/>
    <p:sldId id="279" r:id="rId18"/>
    <p:sldId id="280" r:id="rId19"/>
    <p:sldId id="281" r:id="rId20"/>
    <p:sldId id="282" r:id="rId21"/>
    <p:sldId id="283" r:id="rId22"/>
    <p:sldId id="284" r:id="rId2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6182" autoAdjust="0"/>
  </p:normalViewPr>
  <p:slideViewPr>
    <p:cSldViewPr showGuides="1">
      <p:cViewPr varScale="1">
        <p:scale>
          <a:sx n="71" d="100"/>
          <a:sy n="71" d="100"/>
        </p:scale>
        <p:origin x="618" y="6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9/13/2020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9/13/2020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Stack of book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 descr="Stack of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9/13/2020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5000">
        <p:push dir="u"/>
      </p:transition>
    </mc:Choice>
    <mc:Fallback>
      <p:transition spd="slow" advClick="0" advTm="15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5000">
        <p:push dir="u"/>
      </p:transition>
    </mc:Choice>
    <mc:Fallback>
      <p:transition spd="slow" advClick="0" advTm="15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5000">
        <p:push dir="u"/>
      </p:transition>
    </mc:Choice>
    <mc:Fallback>
      <p:transition spd="slow" advClick="0" advTm="15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5000">
        <p:push dir="u"/>
      </p:transition>
    </mc:Choice>
    <mc:Fallback>
      <p:transition spd="slow" advClick="0" advTm="15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 of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5000">
        <p:push dir="u"/>
      </p:transition>
    </mc:Choice>
    <mc:Fallback>
      <p:transition spd="slow" advClick="0" advTm="15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5000">
        <p:push dir="u"/>
      </p:transition>
    </mc:Choice>
    <mc:Fallback>
      <p:transition spd="slow" advClick="0" advTm="15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5000">
        <p:push dir="u"/>
      </p:transition>
    </mc:Choice>
    <mc:Fallback>
      <p:transition spd="slow" advClick="0" advTm="15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5000">
        <p:push dir="u"/>
      </p:transition>
    </mc:Choice>
    <mc:Fallback>
      <p:transition spd="slow" advClick="0" advTm="15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5000">
        <p:push dir="u"/>
      </p:transition>
    </mc:Choice>
    <mc:Fallback>
      <p:transition spd="slow" advClick="0" advTm="15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5000">
        <p:push dir="u"/>
      </p:transition>
    </mc:Choice>
    <mc:Fallback>
      <p:transition spd="slow" advClick="0" advTm="15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5000">
        <p:push dir="u"/>
      </p:transition>
    </mc:Choice>
    <mc:Fallback>
      <p:transition spd="slow" advClick="0" advTm="15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>
    <mc:Choice xmlns:p14="http://schemas.microsoft.com/office/powerpoint/2010/main" Requires="p14">
      <p:transition spd="slow" p14:dur="5000" advClick="0" advTm="15000">
        <p:push dir="u"/>
      </p:transition>
    </mc:Choice>
    <mc:Fallback>
      <p:transition spd="slow" advClick="0" advTm="15000">
        <p:push dir="u"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west_testing@mdc.edu" TargetMode="External"/><Relationship Id="rId3" Type="http://schemas.openxmlformats.org/officeDocument/2006/relationships/hyperlink" Target="mailto:westfinaid@mdc.edu" TargetMode="External"/><Relationship Id="rId7" Type="http://schemas.openxmlformats.org/officeDocument/2006/relationships/hyperlink" Target="https://www.mdc.edu/main/testing/examprep/accuplacer_cpt.aspx" TargetMode="External"/><Relationship Id="rId2" Type="http://schemas.openxmlformats.org/officeDocument/2006/relationships/hyperlink" Target="http://www.mdc.edu/financialai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dc.edu/main/testing/" TargetMode="External"/><Relationship Id="rId5" Type="http://schemas.openxmlformats.org/officeDocument/2006/relationships/hyperlink" Target="mailto:wbursars@mdc.edu" TargetMode="External"/><Relationship Id="rId4" Type="http://schemas.openxmlformats.org/officeDocument/2006/relationships/hyperlink" Target="https://www.mdc.edu/cost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c.edu/access" TargetMode="External"/><Relationship Id="rId2" Type="http://schemas.openxmlformats.org/officeDocument/2006/relationships/hyperlink" Target="http://www.mdc.edu/admissions/tuition/florida-residency.asp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bcabrera@mdc.ed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icktime.com/ea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dcwap.mdc.edu/NTAuth_self_student/UserVerification" TargetMode="External"/><Relationship Id="rId2" Type="http://schemas.openxmlformats.org/officeDocument/2006/relationships/hyperlink" Target="https://my.mdc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hyperlink" Target="https://askalibrarian.org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mrRvK7ay-YQ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bconstan@mdc.edu" TargetMode="External"/><Relationship Id="rId2" Type="http://schemas.openxmlformats.org/officeDocument/2006/relationships/hyperlink" Target="mailto:MDCKendalliss@mdc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menke@mdc.edu" TargetMode="External"/><Relationship Id="rId4" Type="http://schemas.openxmlformats.org/officeDocument/2006/relationships/hyperlink" Target="mailto:mgiraldo@mdc.edu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trasncriptservices@mdc.ed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c.edu/admissions/tuition/florida-residency.aspx" TargetMode="External"/><Relationship Id="rId2" Type="http://schemas.openxmlformats.org/officeDocument/2006/relationships/hyperlink" Target="http://www.mdc.edu/admission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dc.edu/transcripts/" TargetMode="External"/><Relationship Id="rId4" Type="http://schemas.openxmlformats.org/officeDocument/2006/relationships/hyperlink" Target="http://www.mdc.edu/internationalstudents/admission/default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EAP Students!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Spring 2021 term </a:t>
            </a:r>
          </a:p>
          <a:p>
            <a:r>
              <a:rPr lang="en-US" dirty="0" smtClean="0"/>
              <a:t>Registration starts end of October 2020 until the first day of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:push dir="u"/>
      </p:transition>
    </mc:Choice>
    <mc:Fallback>
      <p:transition spd="slow" advClick="0" advTm="1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Financial Aid -  </a:t>
            </a:r>
            <a:r>
              <a:rPr lang="en-US" dirty="0">
                <a:hlinkClick r:id="rId2"/>
              </a:rPr>
              <a:t>http://www.mdc.edu/financialaid/</a:t>
            </a:r>
            <a:r>
              <a:rPr lang="en-US" dirty="0"/>
              <a:t> in order to receive FA students must have HS on file - GED or equivalency through transcripts and transferred records. 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Email: westfinaid@mdc.edu</a:t>
            </a:r>
            <a:r>
              <a:rPr lang="en-US" dirty="0"/>
              <a:t> Contact: 305-237-8941</a:t>
            </a:r>
          </a:p>
          <a:p>
            <a:r>
              <a:rPr lang="en-US" dirty="0"/>
              <a:t>Bursar's - Cashier's </a:t>
            </a:r>
            <a:r>
              <a:rPr lang="en-US" dirty="0">
                <a:hlinkClick r:id="rId4"/>
              </a:rPr>
              <a:t>https://www.mdc.edu/costs/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Email: wbursars@mdc.edu</a:t>
            </a:r>
            <a:r>
              <a:rPr lang="en-US" dirty="0"/>
              <a:t> Contact: 305-237-8951</a:t>
            </a:r>
          </a:p>
          <a:p>
            <a:r>
              <a:rPr lang="en-US" dirty="0"/>
              <a:t>Testing - </a:t>
            </a:r>
            <a:r>
              <a:rPr lang="en-US" dirty="0">
                <a:hlinkClick r:id="rId6"/>
              </a:rPr>
              <a:t>http://www.mdc.edu/main/testing/</a:t>
            </a:r>
            <a:r>
              <a:rPr lang="en-US" dirty="0"/>
              <a:t>  </a:t>
            </a:r>
          </a:p>
          <a:p>
            <a:r>
              <a:rPr lang="en-US" u="sng" dirty="0"/>
              <a:t>Preparation prior to taking the test</a:t>
            </a:r>
            <a:r>
              <a:rPr lang="en-US" dirty="0"/>
              <a:t> </a:t>
            </a:r>
            <a:r>
              <a:rPr lang="en-US" dirty="0" smtClean="0"/>
              <a:t>-​</a:t>
            </a:r>
            <a:r>
              <a:rPr lang="en-US" dirty="0">
                <a:hlinkClick r:id="rId7"/>
              </a:rPr>
              <a:t>https://www.mdc.edu/main/testing/examprep/accuplacer_cpt.aspx</a:t>
            </a:r>
            <a:endParaRPr lang="en-US" dirty="0"/>
          </a:p>
          <a:p>
            <a:r>
              <a:rPr lang="en-US" b="1" dirty="0" smtClean="0">
                <a:solidFill>
                  <a:srgbClr val="FFC000"/>
                </a:solidFill>
              </a:rPr>
              <a:t>Email:</a:t>
            </a:r>
            <a:r>
              <a:rPr lang="en-US" dirty="0"/>
              <a:t> </a:t>
            </a:r>
            <a:r>
              <a:rPr lang="en-US" b="1" dirty="0"/>
              <a:t>  </a:t>
            </a:r>
            <a:r>
              <a:rPr lang="en-US" dirty="0" smtClean="0">
                <a:solidFill>
                  <a:srgbClr val="FFC000"/>
                </a:solidFill>
                <a:hlinkClick r:id="rId8"/>
              </a:rPr>
              <a:t>west_testing@mdc.edu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b="1" dirty="0" smtClean="0"/>
              <a:t> </a:t>
            </a:r>
            <a:r>
              <a:rPr lang="en-US" dirty="0" smtClean="0"/>
              <a:t>Contact</a:t>
            </a:r>
            <a:r>
              <a:rPr lang="en-US" dirty="0"/>
              <a:t>: </a:t>
            </a:r>
            <a:r>
              <a:rPr lang="en-US" dirty="0" smtClean="0"/>
              <a:t>305-237-8979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00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5000">
        <p:push dir="u"/>
      </p:transition>
    </mc:Choice>
    <mc:Fallback>
      <p:transition spd="slow" advClick="0" advTm="15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</a:t>
            </a:r>
            <a:r>
              <a:rPr lang="en-US" dirty="0" smtClean="0"/>
              <a:t>Information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104845"/>
              </p:ext>
            </p:extLst>
          </p:nvPr>
        </p:nvGraphicFramePr>
        <p:xfrm>
          <a:off x="1293812" y="1981200"/>
          <a:ext cx="9296400" cy="358140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9296400"/>
              </a:tblGrid>
              <a:tr h="35814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/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/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It’s important for all students to apply for Florida Residency for tuition purposes. To learn more about this process, visit </a:t>
                      </a:r>
                      <a:endParaRPr lang="en-US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http</a:t>
                      </a:r>
                      <a:r>
                        <a:rPr lang="en-US" sz="20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://www.mdc.edu/admissions/tuition/florida-residency.aspx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Students with Disabilities - For auxiliary aids or services, please contact the ACCESS 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(Disability Services) at the Campus where you plan to attend 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orientation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more information. </a:t>
                      </a:r>
                      <a:endParaRPr lang="en-US" sz="20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Visit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0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www.mdc.edu/access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for office locations, hours &amp; contact information.</a:t>
                      </a:r>
                      <a:b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9050" marR="19050" marT="19050" marB="1905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5000">
        <p:push dir="u"/>
      </p:transition>
    </mc:Choice>
    <mc:Fallback>
      <p:transition spd="slow" advClick="0" advTm="15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Registering or selecting classes to </a:t>
            </a:r>
            <a:r>
              <a:rPr lang="en-US" dirty="0" smtClean="0"/>
              <a:t>place in your </a:t>
            </a:r>
            <a:r>
              <a:rPr lang="en-US" dirty="0" smtClean="0"/>
              <a:t>Shopping cart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2" y="1752600"/>
            <a:ext cx="8991600" cy="4782301"/>
          </a:xfrm>
        </p:spPr>
      </p:pic>
    </p:spTree>
    <p:extLst>
      <p:ext uri="{BB962C8B-B14F-4D97-AF65-F5344CB8AC3E}">
        <p14:creationId xmlns:p14="http://schemas.microsoft.com/office/powerpoint/2010/main" val="236976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5000">
        <p:push dir="u"/>
      </p:transition>
    </mc:Choice>
    <mc:Fallback>
      <p:transition spd="slow" advClick="0" advTm="15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2000"/>
          </a:xfrm>
        </p:spPr>
        <p:txBody>
          <a:bodyPr/>
          <a:lstStyle/>
          <a:p>
            <a:r>
              <a:rPr lang="en-US" dirty="0" smtClean="0"/>
              <a:t>EAP Level </a:t>
            </a:r>
            <a:r>
              <a:rPr lang="en-US" dirty="0" smtClean="0"/>
              <a:t>1 Mornings 1/6-4/30/2021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1599907"/>
              </p:ext>
            </p:extLst>
          </p:nvPr>
        </p:nvGraphicFramePr>
        <p:xfrm>
          <a:off x="912812" y="1066800"/>
          <a:ext cx="10156825" cy="53949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90612"/>
                <a:gridCol w="1600200"/>
                <a:gridCol w="3352800"/>
                <a:gridCol w="2081848"/>
                <a:gridCol w="2031365"/>
              </a:tblGrid>
              <a:tr h="395514">
                <a:tc>
                  <a:txBody>
                    <a:bodyPr/>
                    <a:lstStyle/>
                    <a:p>
                      <a:r>
                        <a:rPr lang="en-US" dirty="0" smtClean="0"/>
                        <a:t>REF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Days/times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Instructor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Room</a:t>
                      </a:r>
                      <a:endParaRPr lang="en-US" dirty="0"/>
                    </a:p>
                  </a:txBody>
                  <a:tcPr/>
                </a:tc>
              </a:tr>
              <a:tr h="711926">
                <a:tc>
                  <a:txBody>
                    <a:bodyPr/>
                    <a:lstStyle/>
                    <a:p>
                      <a:r>
                        <a:rPr lang="en-US" dirty="0" smtClean="0"/>
                        <a:t>3437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EAP0100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MoWeFr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8:00</a:t>
                      </a:r>
                      <a:r>
                        <a:rPr lang="en-US" baseline="0" dirty="0" smtClean="0"/>
                        <a:t>AM-8:50AM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711926">
                <a:tc>
                  <a:txBody>
                    <a:bodyPr/>
                    <a:lstStyle/>
                    <a:p>
                      <a:r>
                        <a:rPr lang="en-US" dirty="0" smtClean="0"/>
                        <a:t>3521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EAP0100L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MoWe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9:00AM - 9:50AM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11926">
                <a:tc>
                  <a:txBody>
                    <a:bodyPr/>
                    <a:lstStyle/>
                    <a:p>
                      <a:r>
                        <a:rPr lang="en-US" dirty="0" smtClean="0"/>
                        <a:t>3360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EAP0120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MoWeFr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10:00AM - 10:50AM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11926">
                <a:tc>
                  <a:txBody>
                    <a:bodyPr/>
                    <a:lstStyle/>
                    <a:p>
                      <a:r>
                        <a:rPr lang="en-US" dirty="0" smtClean="0"/>
                        <a:t>3533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EAP0140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TuTh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8:25AM - 9:40AM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11926">
                <a:tc>
                  <a:txBody>
                    <a:bodyPr/>
                    <a:lstStyle/>
                    <a:p>
                      <a:r>
                        <a:rPr lang="en-US" dirty="0" smtClean="0"/>
                        <a:t>3489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EAP0140L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TuTh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11:15AM - 12:15PM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5514">
                <a:tc>
                  <a:txBody>
                    <a:bodyPr/>
                    <a:lstStyle/>
                    <a:p>
                      <a:r>
                        <a:rPr lang="en-US" dirty="0" smtClean="0"/>
                        <a:t>3440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EAP0160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TuTh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9:50AM - 11:05AM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711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5000">
        <p:push dir="u"/>
      </p:transition>
    </mc:Choice>
    <mc:Fallback>
      <p:transition spd="slow" advClick="0" advTm="15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838200"/>
          </a:xfrm>
        </p:spPr>
        <p:txBody>
          <a:bodyPr/>
          <a:lstStyle/>
          <a:p>
            <a:r>
              <a:rPr lang="en-US" dirty="0" smtClean="0"/>
              <a:t>EAP Level </a:t>
            </a:r>
            <a:r>
              <a:rPr lang="en-US" dirty="0" smtClean="0"/>
              <a:t>1 Nights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5555800"/>
              </p:ext>
            </p:extLst>
          </p:nvPr>
        </p:nvGraphicFramePr>
        <p:xfrm>
          <a:off x="1117601" y="914403"/>
          <a:ext cx="10006011" cy="5943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01202"/>
                <a:gridCol w="1625546"/>
                <a:gridCol w="2627399"/>
                <a:gridCol w="1750662"/>
                <a:gridCol w="2001202"/>
              </a:tblGrid>
              <a:tr h="503694">
                <a:tc>
                  <a:txBody>
                    <a:bodyPr/>
                    <a:lstStyle/>
                    <a:p>
                      <a:r>
                        <a:rPr lang="en-US" dirty="0" smtClean="0"/>
                        <a:t>REF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Days/times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Instructor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Room</a:t>
                      </a:r>
                      <a:endParaRPr lang="en-US" dirty="0"/>
                    </a:p>
                  </a:txBody>
                  <a:tcPr/>
                </a:tc>
              </a:tr>
              <a:tr h="906651">
                <a:tc>
                  <a:txBody>
                    <a:bodyPr/>
                    <a:lstStyle/>
                    <a:p>
                      <a:r>
                        <a:rPr lang="en-US" dirty="0" smtClean="0"/>
                        <a:t>7320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EAP0100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TuTh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7:05PM - 8:20PM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6651">
                <a:tc>
                  <a:txBody>
                    <a:bodyPr/>
                    <a:lstStyle/>
                    <a:p>
                      <a:r>
                        <a:rPr lang="en-US" dirty="0" smtClean="0"/>
                        <a:t>7321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EAP0100L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TuTh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6:00PM - 7:00PM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6651">
                <a:tc>
                  <a:txBody>
                    <a:bodyPr/>
                    <a:lstStyle/>
                    <a:p>
                      <a:r>
                        <a:rPr lang="en-US" dirty="0" smtClean="0"/>
                        <a:t>7322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EAP0120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TuTh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8:30PM - 9:45PM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6651">
                <a:tc>
                  <a:txBody>
                    <a:bodyPr/>
                    <a:lstStyle/>
                    <a:p>
                      <a:r>
                        <a:rPr lang="en-US" dirty="0" smtClean="0"/>
                        <a:t>7323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EAP0140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MoWe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7:05PM - 8:20PM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6651">
                <a:tc>
                  <a:txBody>
                    <a:bodyPr/>
                    <a:lstStyle/>
                    <a:p>
                      <a:r>
                        <a:rPr lang="en-US" dirty="0" smtClean="0"/>
                        <a:t>7324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EAP0140L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MoWe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6:00PM - 7:00PM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6651">
                <a:tc>
                  <a:txBody>
                    <a:bodyPr/>
                    <a:lstStyle/>
                    <a:p>
                      <a:r>
                        <a:rPr lang="en-US" dirty="0" smtClean="0"/>
                        <a:t>7325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EAP0160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MoWe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8:30PM - 9:45PM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569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5000">
        <p:push dir="u"/>
      </p:transition>
    </mc:Choice>
    <mc:Fallback>
      <p:transition spd="slow" advClick="0" advTm="15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2000"/>
          </a:xfrm>
        </p:spPr>
        <p:txBody>
          <a:bodyPr/>
          <a:lstStyle/>
          <a:p>
            <a:r>
              <a:rPr lang="en-US" dirty="0" smtClean="0"/>
              <a:t>EAP Level </a:t>
            </a:r>
            <a:r>
              <a:rPr lang="en-US" dirty="0" smtClean="0"/>
              <a:t>2 Mornings 1/6-4/30/2021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721161"/>
              </p:ext>
            </p:extLst>
          </p:nvPr>
        </p:nvGraphicFramePr>
        <p:xfrm>
          <a:off x="912812" y="1066800"/>
          <a:ext cx="10156825" cy="53949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90612"/>
                <a:gridCol w="1600200"/>
                <a:gridCol w="3352800"/>
                <a:gridCol w="2081848"/>
                <a:gridCol w="2031365"/>
              </a:tblGrid>
              <a:tr h="395514">
                <a:tc>
                  <a:txBody>
                    <a:bodyPr/>
                    <a:lstStyle/>
                    <a:p>
                      <a:r>
                        <a:rPr lang="en-US" dirty="0" smtClean="0"/>
                        <a:t>REF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Days/times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Instructor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Room</a:t>
                      </a:r>
                      <a:endParaRPr lang="en-US" dirty="0"/>
                    </a:p>
                  </a:txBody>
                  <a:tcPr/>
                </a:tc>
              </a:tr>
              <a:tr h="711926">
                <a:tc>
                  <a:txBody>
                    <a:bodyPr/>
                    <a:lstStyle/>
                    <a:p>
                      <a:r>
                        <a:rPr lang="en-US" dirty="0" smtClean="0"/>
                        <a:t>3387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EAP0200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TuTh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9:50AM - 11:05AM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711926">
                <a:tc>
                  <a:txBody>
                    <a:bodyPr/>
                    <a:lstStyle/>
                    <a:p>
                      <a:r>
                        <a:rPr lang="en-US" dirty="0" smtClean="0"/>
                        <a:t>3491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EAP0200L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TuTh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12:00PM - 12:50PM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11926">
                <a:tc>
                  <a:txBody>
                    <a:bodyPr/>
                    <a:lstStyle/>
                    <a:p>
                      <a:r>
                        <a:rPr lang="en-US" dirty="0" smtClean="0"/>
                        <a:t>3406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EAP0220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TuTh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8:25AM - 9:40AM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11926">
                <a:tc>
                  <a:txBody>
                    <a:bodyPr/>
                    <a:lstStyle/>
                    <a:p>
                      <a:r>
                        <a:rPr lang="en-US" dirty="0" smtClean="0"/>
                        <a:t>6619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EAP0240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MoWe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10:00AM - 10:50AM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11926">
                <a:tc>
                  <a:txBody>
                    <a:bodyPr/>
                    <a:lstStyle/>
                    <a:p>
                      <a:r>
                        <a:rPr lang="en-US" dirty="0" smtClean="0"/>
                        <a:t>3489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EAP0240L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TuTh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11:15AM - 12:15PM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5514">
                <a:tc>
                  <a:txBody>
                    <a:bodyPr/>
                    <a:lstStyle/>
                    <a:p>
                      <a:r>
                        <a:rPr lang="en-US" dirty="0" smtClean="0"/>
                        <a:t>3334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EAP0260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MoWeFr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8:00AM - 8:50AM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247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5000">
        <p:push dir="u"/>
      </p:transition>
    </mc:Choice>
    <mc:Fallback>
      <p:transition spd="slow" advClick="0" advTm="15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838200"/>
          </a:xfrm>
        </p:spPr>
        <p:txBody>
          <a:bodyPr/>
          <a:lstStyle/>
          <a:p>
            <a:r>
              <a:rPr lang="en-US" dirty="0" smtClean="0"/>
              <a:t>EAP Level </a:t>
            </a:r>
            <a:r>
              <a:rPr lang="en-US" dirty="0" smtClean="0"/>
              <a:t>2 Nights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274872"/>
              </p:ext>
            </p:extLst>
          </p:nvPr>
        </p:nvGraphicFramePr>
        <p:xfrm>
          <a:off x="1117601" y="914403"/>
          <a:ext cx="10006011" cy="5943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01202"/>
                <a:gridCol w="1625546"/>
                <a:gridCol w="2627399"/>
                <a:gridCol w="1750662"/>
                <a:gridCol w="2001202"/>
              </a:tblGrid>
              <a:tr h="503694">
                <a:tc>
                  <a:txBody>
                    <a:bodyPr/>
                    <a:lstStyle/>
                    <a:p>
                      <a:r>
                        <a:rPr lang="en-US" dirty="0" smtClean="0"/>
                        <a:t>REF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Days/times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Instructor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Room</a:t>
                      </a:r>
                      <a:endParaRPr lang="en-US" dirty="0"/>
                    </a:p>
                  </a:txBody>
                  <a:tcPr/>
                </a:tc>
              </a:tr>
              <a:tr h="906651">
                <a:tc>
                  <a:txBody>
                    <a:bodyPr/>
                    <a:lstStyle/>
                    <a:p>
                      <a:r>
                        <a:rPr lang="en-US" dirty="0" smtClean="0"/>
                        <a:t>3392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EAP0200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MoWe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5:40PM - 6:55PM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6651">
                <a:tc>
                  <a:txBody>
                    <a:bodyPr/>
                    <a:lstStyle/>
                    <a:p>
                      <a:r>
                        <a:rPr lang="en-US" dirty="0" smtClean="0"/>
                        <a:t> 6481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EAP0200L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MoWe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7:00PM - 7:50PM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6651">
                <a:tc>
                  <a:txBody>
                    <a:bodyPr/>
                    <a:lstStyle/>
                    <a:p>
                      <a:r>
                        <a:rPr lang="en-US" dirty="0" smtClean="0"/>
                        <a:t> 3405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EAP0220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MoWe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8:30PM - 9:45PM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6651">
                <a:tc>
                  <a:txBody>
                    <a:bodyPr/>
                    <a:lstStyle/>
                    <a:p>
                      <a:r>
                        <a:rPr lang="en-US" dirty="0" smtClean="0"/>
                        <a:t> 3348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EAP0240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TuTh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8:30PM - 9:45PM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6651">
                <a:tc>
                  <a:txBody>
                    <a:bodyPr/>
                    <a:lstStyle/>
                    <a:p>
                      <a:r>
                        <a:rPr lang="en-US" dirty="0" smtClean="0"/>
                        <a:t> 3428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EAP0240L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TuTh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7:00PM - 7:50PM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6651">
                <a:tc>
                  <a:txBody>
                    <a:bodyPr/>
                    <a:lstStyle/>
                    <a:p>
                      <a:r>
                        <a:rPr lang="en-US" dirty="0" smtClean="0"/>
                        <a:t> 3340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EAP0260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TuTh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5:40PM - 6:55PM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271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5000">
        <p:push dir="u"/>
      </p:transition>
    </mc:Choice>
    <mc:Fallback>
      <p:transition spd="slow" advClick="0" advTm="15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838200"/>
          </a:xfrm>
        </p:spPr>
        <p:txBody>
          <a:bodyPr/>
          <a:lstStyle/>
          <a:p>
            <a:r>
              <a:rPr lang="en-US" dirty="0" smtClean="0"/>
              <a:t>EAP Level </a:t>
            </a:r>
            <a:r>
              <a:rPr lang="en-US" dirty="0" smtClean="0"/>
              <a:t>3 Mornings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8508288"/>
              </p:ext>
            </p:extLst>
          </p:nvPr>
        </p:nvGraphicFramePr>
        <p:xfrm>
          <a:off x="1117601" y="914403"/>
          <a:ext cx="10006011" cy="5943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47811"/>
                <a:gridCol w="1981200"/>
                <a:gridCol w="2971800"/>
                <a:gridCol w="1676400"/>
                <a:gridCol w="1828800"/>
              </a:tblGrid>
              <a:tr h="503694">
                <a:tc>
                  <a:txBody>
                    <a:bodyPr/>
                    <a:lstStyle/>
                    <a:p>
                      <a:r>
                        <a:rPr lang="en-US" dirty="0" smtClean="0"/>
                        <a:t>REF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Days/times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Instructor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Room</a:t>
                      </a:r>
                      <a:endParaRPr lang="en-US" dirty="0"/>
                    </a:p>
                  </a:txBody>
                  <a:tcPr/>
                </a:tc>
              </a:tr>
              <a:tr h="906651">
                <a:tc>
                  <a:txBody>
                    <a:bodyPr/>
                    <a:lstStyle/>
                    <a:p>
                      <a:r>
                        <a:rPr lang="en-US" dirty="0" smtClean="0"/>
                        <a:t> 3530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EAP0300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MoWeFr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7:00AM - 7:50AM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6651">
                <a:tc>
                  <a:txBody>
                    <a:bodyPr/>
                    <a:lstStyle/>
                    <a:p>
                      <a:r>
                        <a:rPr lang="en-US" dirty="0" smtClean="0"/>
                        <a:t> 6483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EAP0300L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MoWe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8:00AM - 8:50AM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6651">
                <a:tc>
                  <a:txBody>
                    <a:bodyPr/>
                    <a:lstStyle/>
                    <a:p>
                      <a:r>
                        <a:rPr lang="en-US" dirty="0" smtClean="0"/>
                        <a:t> 3507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EAP0320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MoWeFr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9:00AM - 9:50AM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6651">
                <a:tc>
                  <a:txBody>
                    <a:bodyPr/>
                    <a:lstStyle/>
                    <a:p>
                      <a:r>
                        <a:rPr lang="en-US" dirty="0" smtClean="0"/>
                        <a:t> 3444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EAP0340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TuTh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9:50AM - 11:05AM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6651">
                <a:tc>
                  <a:txBody>
                    <a:bodyPr/>
                    <a:lstStyle/>
                    <a:p>
                      <a:r>
                        <a:rPr lang="en-US" dirty="0" smtClean="0"/>
                        <a:t> 3432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EAP0340L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TuTh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11:30AM - 12:30PM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6651">
                <a:tc>
                  <a:txBody>
                    <a:bodyPr/>
                    <a:lstStyle/>
                    <a:p>
                      <a:r>
                        <a:rPr lang="en-US" dirty="0" smtClean="0"/>
                        <a:t> 3362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EAP0360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TuTh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8:25AM - 9:40AM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2160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5000">
        <p:push dir="u"/>
      </p:transition>
    </mc:Choice>
    <mc:Fallback>
      <p:transition spd="slow" advClick="0" advTm="15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2000"/>
          </a:xfrm>
        </p:spPr>
        <p:txBody>
          <a:bodyPr/>
          <a:lstStyle/>
          <a:p>
            <a:r>
              <a:rPr lang="en-US" dirty="0" smtClean="0"/>
              <a:t>EAP Level </a:t>
            </a:r>
            <a:r>
              <a:rPr lang="en-US" dirty="0" smtClean="0"/>
              <a:t>3 Nights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057241"/>
              </p:ext>
            </p:extLst>
          </p:nvPr>
        </p:nvGraphicFramePr>
        <p:xfrm>
          <a:off x="1117601" y="838201"/>
          <a:ext cx="9929811" cy="594359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85962"/>
                <a:gridCol w="1613167"/>
                <a:gridCol w="2607390"/>
                <a:gridCol w="1737330"/>
                <a:gridCol w="1985962"/>
              </a:tblGrid>
              <a:tr h="573295">
                <a:tc>
                  <a:txBody>
                    <a:bodyPr/>
                    <a:lstStyle/>
                    <a:p>
                      <a:r>
                        <a:rPr lang="en-US" dirty="0" smtClean="0"/>
                        <a:t>REF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Days/times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Instructor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Room</a:t>
                      </a:r>
                      <a:endParaRPr lang="en-US" dirty="0"/>
                    </a:p>
                  </a:txBody>
                  <a:tcPr/>
                </a:tc>
              </a:tr>
              <a:tr h="896328">
                <a:tc>
                  <a:txBody>
                    <a:bodyPr/>
                    <a:lstStyle/>
                    <a:p>
                      <a:r>
                        <a:rPr lang="en-US" dirty="0" smtClean="0"/>
                        <a:t> 3529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EAP0300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MoWe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5:40PM - 6:55PM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96328">
                <a:tc>
                  <a:txBody>
                    <a:bodyPr/>
                    <a:lstStyle/>
                    <a:p>
                      <a:r>
                        <a:rPr lang="en-US" dirty="0" smtClean="0"/>
                        <a:t> 3384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EAP0300L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MoWe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7:00PM - 7:50PM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96328">
                <a:tc>
                  <a:txBody>
                    <a:bodyPr/>
                    <a:lstStyle/>
                    <a:p>
                      <a:r>
                        <a:rPr lang="en-US" dirty="0" smtClean="0"/>
                        <a:t> 3506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EAP0320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MoWe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8:30PM - 9:45PM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96328">
                <a:tc>
                  <a:txBody>
                    <a:bodyPr/>
                    <a:lstStyle/>
                    <a:p>
                      <a:r>
                        <a:rPr lang="en-US" dirty="0" smtClean="0"/>
                        <a:t> 3445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EAP0340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TuTh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8:30PM - 9:45PM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88664">
                <a:tc>
                  <a:txBody>
                    <a:bodyPr/>
                    <a:lstStyle/>
                    <a:p>
                      <a:r>
                        <a:rPr lang="en-US" dirty="0" smtClean="0"/>
                        <a:t> 6620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EAP0340L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TuTh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7:00PM - 7:50PM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96328">
                <a:tc>
                  <a:txBody>
                    <a:bodyPr/>
                    <a:lstStyle/>
                    <a:p>
                      <a:r>
                        <a:rPr lang="en-US" dirty="0" smtClean="0"/>
                        <a:t> 3367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EAP0360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TuTh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5:40PM - 6:55PM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85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5000">
        <p:push dir="u"/>
      </p:transition>
    </mc:Choice>
    <mc:Fallback>
      <p:transition spd="slow" advClick="0" advTm="15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838200"/>
          </a:xfrm>
        </p:spPr>
        <p:txBody>
          <a:bodyPr/>
          <a:lstStyle/>
          <a:p>
            <a:r>
              <a:rPr lang="en-US" dirty="0" smtClean="0"/>
              <a:t>EAP Level </a:t>
            </a:r>
            <a:r>
              <a:rPr lang="en-US" dirty="0" smtClean="0"/>
              <a:t>4 Mornings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461027"/>
              </p:ext>
            </p:extLst>
          </p:nvPr>
        </p:nvGraphicFramePr>
        <p:xfrm>
          <a:off x="1117601" y="914403"/>
          <a:ext cx="10006011" cy="5943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24011"/>
                <a:gridCol w="1676400"/>
                <a:gridCol w="3048000"/>
                <a:gridCol w="1656398"/>
                <a:gridCol w="2001202"/>
              </a:tblGrid>
              <a:tr h="503694">
                <a:tc>
                  <a:txBody>
                    <a:bodyPr/>
                    <a:lstStyle/>
                    <a:p>
                      <a:r>
                        <a:rPr lang="en-US" dirty="0" smtClean="0"/>
                        <a:t>REF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Days/times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Instructor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Room</a:t>
                      </a:r>
                      <a:endParaRPr lang="en-US" dirty="0"/>
                    </a:p>
                  </a:txBody>
                  <a:tcPr/>
                </a:tc>
              </a:tr>
              <a:tr h="906651">
                <a:tc>
                  <a:txBody>
                    <a:bodyPr/>
                    <a:lstStyle/>
                    <a:p>
                      <a:r>
                        <a:rPr lang="en-US" dirty="0" smtClean="0"/>
                        <a:t> 3537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EAP0400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MoWeFr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8:00AM - 8:50AM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6651">
                <a:tc>
                  <a:txBody>
                    <a:bodyPr/>
                    <a:lstStyle/>
                    <a:p>
                      <a:r>
                        <a:rPr lang="en-US" dirty="0" smtClean="0"/>
                        <a:t> 6484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EAP0400L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MoWe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10:00AM - 10:50AM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6651">
                <a:tc>
                  <a:txBody>
                    <a:bodyPr/>
                    <a:lstStyle/>
                    <a:p>
                      <a:r>
                        <a:rPr lang="en-US" dirty="0" smtClean="0"/>
                        <a:t> 3454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EAP0420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MoWeFr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9:00AM - 9:50AM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6651">
                <a:tc>
                  <a:txBody>
                    <a:bodyPr/>
                    <a:lstStyle/>
                    <a:p>
                      <a:r>
                        <a:rPr lang="en-US" dirty="0" smtClean="0"/>
                        <a:t> 3395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EAP0440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TuTh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8:25AM - 9:40AM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6651">
                <a:tc>
                  <a:txBody>
                    <a:bodyPr/>
                    <a:lstStyle/>
                    <a:p>
                      <a:r>
                        <a:rPr lang="en-US" dirty="0" smtClean="0"/>
                        <a:t> 6621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EAP0440L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TuTh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11:15AM - 12:15PM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6651">
                <a:tc>
                  <a:txBody>
                    <a:bodyPr/>
                    <a:lstStyle/>
                    <a:p>
                      <a:r>
                        <a:rPr lang="en-US" dirty="0" smtClean="0"/>
                        <a:t> 3462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EAP0460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TuTh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9:50AM - 11:05AM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533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5000">
        <p:push dir="u"/>
      </p:transition>
    </mc:Choice>
    <mc:Fallback>
      <p:transition spd="slow" advClick="0" advTm="15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of available hours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490269"/>
              </p:ext>
            </p:extLst>
          </p:nvPr>
        </p:nvGraphicFramePr>
        <p:xfrm>
          <a:off x="1093309" y="2819400"/>
          <a:ext cx="10156825" cy="12801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31365"/>
                <a:gridCol w="2031365"/>
                <a:gridCol w="2031365"/>
                <a:gridCol w="2031365"/>
                <a:gridCol w="203136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Wednesday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Friday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 am-4 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 am-4 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 am-4 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 am-4 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 am-4 pm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7309" y="1828800"/>
            <a:ext cx="6196303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Bertha Cabrera, EAP Advisor via email </a:t>
            </a:r>
            <a:r>
              <a:rPr lang="en-US" dirty="0" smtClean="0">
                <a:hlinkClick r:id="rId2"/>
              </a:rPr>
              <a:t>bcabrera@mdc.edu</a:t>
            </a:r>
            <a:r>
              <a:rPr lang="en-US" dirty="0" smtClean="0"/>
              <a:t> VM 305-237-8468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19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:push dir="u"/>
      </p:transition>
    </mc:Choice>
    <mc:Fallback>
      <p:transition spd="slow" advClick="0" advTm="1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838200"/>
          </a:xfrm>
        </p:spPr>
        <p:txBody>
          <a:bodyPr/>
          <a:lstStyle/>
          <a:p>
            <a:r>
              <a:rPr lang="en-US" dirty="0" smtClean="0"/>
              <a:t>EAP Level </a:t>
            </a:r>
            <a:r>
              <a:rPr lang="en-US" dirty="0" smtClean="0"/>
              <a:t>4 Nights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8346318"/>
              </p:ext>
            </p:extLst>
          </p:nvPr>
        </p:nvGraphicFramePr>
        <p:xfrm>
          <a:off x="1117601" y="914403"/>
          <a:ext cx="10006011" cy="5943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01202"/>
                <a:gridCol w="1625546"/>
                <a:gridCol w="2627399"/>
                <a:gridCol w="1750662"/>
                <a:gridCol w="2001202"/>
              </a:tblGrid>
              <a:tr h="503694">
                <a:tc>
                  <a:txBody>
                    <a:bodyPr/>
                    <a:lstStyle/>
                    <a:p>
                      <a:r>
                        <a:rPr lang="en-US" dirty="0" smtClean="0"/>
                        <a:t>REF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Days/times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Instructor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Room</a:t>
                      </a:r>
                      <a:endParaRPr lang="en-US" dirty="0"/>
                    </a:p>
                  </a:txBody>
                  <a:tcPr/>
                </a:tc>
              </a:tr>
              <a:tr h="906651">
                <a:tc>
                  <a:txBody>
                    <a:bodyPr/>
                    <a:lstStyle/>
                    <a:p>
                      <a:r>
                        <a:rPr lang="en-US" dirty="0" smtClean="0"/>
                        <a:t> 3356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EAP0400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MoWe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5:40PM - 6:55PM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6651">
                <a:tc>
                  <a:txBody>
                    <a:bodyPr/>
                    <a:lstStyle/>
                    <a:p>
                      <a:r>
                        <a:rPr lang="en-US" dirty="0" smtClean="0"/>
                        <a:t> 3358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EAP0400L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MoWe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7:00PM - 7:50PM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6651">
                <a:tc>
                  <a:txBody>
                    <a:bodyPr/>
                    <a:lstStyle/>
                    <a:p>
                      <a:r>
                        <a:rPr lang="en-US" dirty="0" smtClean="0"/>
                        <a:t> 3453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EAP0420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MoWe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8:30PM - 9:45PM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6651">
                <a:tc>
                  <a:txBody>
                    <a:bodyPr/>
                    <a:lstStyle/>
                    <a:p>
                      <a:r>
                        <a:rPr lang="en-US" dirty="0" smtClean="0"/>
                        <a:t> 3394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EAP0440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TuTh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5:40PM - 6:55PM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6651">
                <a:tc>
                  <a:txBody>
                    <a:bodyPr/>
                    <a:lstStyle/>
                    <a:p>
                      <a:r>
                        <a:rPr lang="en-US" dirty="0" smtClean="0"/>
                        <a:t> 6626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EAP0440L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TuTh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7:00PM - 7:50PM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6651">
                <a:tc>
                  <a:txBody>
                    <a:bodyPr/>
                    <a:lstStyle/>
                    <a:p>
                      <a:r>
                        <a:rPr lang="en-US" dirty="0" smtClean="0"/>
                        <a:t> 3463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EAP0460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TuTh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8:30PM - 9:45PM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206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5000">
        <p:push dir="u"/>
      </p:transition>
    </mc:Choice>
    <mc:Fallback>
      <p:transition spd="slow" advClick="0" advTm="15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EAP Level </a:t>
            </a:r>
            <a:r>
              <a:rPr lang="en-US" dirty="0" smtClean="0"/>
              <a:t>4, </a:t>
            </a:r>
            <a:r>
              <a:rPr lang="en-US" dirty="0" smtClean="0"/>
              <a:t>5 &amp; 6</a:t>
            </a:r>
            <a:r>
              <a:rPr lang="en-US" dirty="0" smtClean="0"/>
              <a:t> Mornings Combined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7193249"/>
              </p:ext>
            </p:extLst>
          </p:nvPr>
        </p:nvGraphicFramePr>
        <p:xfrm>
          <a:off x="1117601" y="914403"/>
          <a:ext cx="10006011" cy="5943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95411"/>
                <a:gridCol w="1752600"/>
                <a:gridCol w="3106136"/>
                <a:gridCol w="1750662"/>
                <a:gridCol w="2001202"/>
              </a:tblGrid>
              <a:tr h="503694">
                <a:tc>
                  <a:txBody>
                    <a:bodyPr/>
                    <a:lstStyle/>
                    <a:p>
                      <a:r>
                        <a:rPr lang="en-US" dirty="0" smtClean="0"/>
                        <a:t>REF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Days/times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Instructor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Room</a:t>
                      </a:r>
                      <a:endParaRPr lang="en-US" dirty="0"/>
                    </a:p>
                  </a:txBody>
                  <a:tcPr/>
                </a:tc>
              </a:tr>
              <a:tr h="906651">
                <a:tc>
                  <a:txBody>
                    <a:bodyPr/>
                    <a:lstStyle/>
                    <a:p>
                      <a:r>
                        <a:rPr lang="en-US" dirty="0" smtClean="0"/>
                        <a:t> 6094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EAP0485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MoWeFr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7:00AM - 8:40AM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6651">
                <a:tc>
                  <a:txBody>
                    <a:bodyPr/>
                    <a:lstStyle/>
                    <a:p>
                      <a:r>
                        <a:rPr lang="en-US" dirty="0" smtClean="0"/>
                        <a:t> 6095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EAP0486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MoWeFr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8:50AM - 10:30AM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6651">
                <a:tc>
                  <a:txBody>
                    <a:bodyPr/>
                    <a:lstStyle/>
                    <a:p>
                      <a:r>
                        <a:rPr lang="en-US" dirty="0" smtClean="0"/>
                        <a:t> 6097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EAP1585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TuTh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9:50AM - 12:20PM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6651">
                <a:tc>
                  <a:txBody>
                    <a:bodyPr/>
                    <a:lstStyle/>
                    <a:p>
                      <a:r>
                        <a:rPr lang="en-US" dirty="0" smtClean="0"/>
                        <a:t> 6099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EAP1586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MoWeFr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8:50AM - 10:30AM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6651">
                <a:tc>
                  <a:txBody>
                    <a:bodyPr/>
                    <a:lstStyle/>
                    <a:p>
                      <a:r>
                        <a:rPr lang="en-US" dirty="0" smtClean="0"/>
                        <a:t> 6100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EAP1685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TuTh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7:00AM - 9:30AM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6651">
                <a:tc>
                  <a:txBody>
                    <a:bodyPr/>
                    <a:lstStyle/>
                    <a:p>
                      <a:r>
                        <a:rPr lang="en-US" dirty="0" smtClean="0"/>
                        <a:t> 9004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EAP1686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TuTh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9:50AM - 12:20PM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744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5000">
        <p:push dir="u"/>
      </p:transition>
    </mc:Choice>
    <mc:Fallback>
      <p:transition spd="slow" advClick="0" advTm="15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838200"/>
          </a:xfrm>
        </p:spPr>
        <p:txBody>
          <a:bodyPr/>
          <a:lstStyle/>
          <a:p>
            <a:r>
              <a:rPr lang="en-US" dirty="0" smtClean="0"/>
              <a:t>EAP Level </a:t>
            </a:r>
            <a:r>
              <a:rPr lang="en-US" dirty="0" smtClean="0"/>
              <a:t>4, </a:t>
            </a:r>
            <a:r>
              <a:rPr lang="en-US" dirty="0" smtClean="0"/>
              <a:t>5 &amp; 6</a:t>
            </a:r>
            <a:r>
              <a:rPr lang="en-US" dirty="0" smtClean="0"/>
              <a:t> Nights Combined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136444"/>
              </p:ext>
            </p:extLst>
          </p:nvPr>
        </p:nvGraphicFramePr>
        <p:xfrm>
          <a:off x="1117601" y="914403"/>
          <a:ext cx="10006011" cy="5943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01202"/>
                <a:gridCol w="1625546"/>
                <a:gridCol w="2797863"/>
                <a:gridCol w="1580198"/>
                <a:gridCol w="2001202"/>
              </a:tblGrid>
              <a:tr h="503694">
                <a:tc>
                  <a:txBody>
                    <a:bodyPr/>
                    <a:lstStyle/>
                    <a:p>
                      <a:r>
                        <a:rPr lang="en-US" dirty="0" smtClean="0"/>
                        <a:t>REF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Days/times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Instructor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Room</a:t>
                      </a:r>
                      <a:endParaRPr lang="en-US" dirty="0"/>
                    </a:p>
                  </a:txBody>
                  <a:tcPr/>
                </a:tc>
              </a:tr>
              <a:tr h="906651">
                <a:tc>
                  <a:txBody>
                    <a:bodyPr/>
                    <a:lstStyle/>
                    <a:p>
                      <a:r>
                        <a:rPr lang="en-US" dirty="0" smtClean="0"/>
                        <a:t> 9046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EAP0485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MoWe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7:30PM - 9:25PM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6651">
                <a:tc>
                  <a:txBody>
                    <a:bodyPr/>
                    <a:lstStyle/>
                    <a:p>
                      <a:r>
                        <a:rPr lang="en-US" dirty="0" smtClean="0"/>
                        <a:t> 9047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EAP0486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TuTh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7:00PM - 9:25PM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6651">
                <a:tc>
                  <a:txBody>
                    <a:bodyPr/>
                    <a:lstStyle/>
                    <a:p>
                      <a:r>
                        <a:rPr lang="en-US" dirty="0" smtClean="0"/>
                        <a:t> 6096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EAP1585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MoWe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5:40PM - 8:10PM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6651">
                <a:tc>
                  <a:txBody>
                    <a:bodyPr/>
                    <a:lstStyle/>
                    <a:p>
                      <a:r>
                        <a:rPr lang="en-US" dirty="0" smtClean="0"/>
                        <a:t> 6098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EAP1586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TuTh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5:40PM - 8:10PM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6651">
                <a:tc>
                  <a:txBody>
                    <a:bodyPr/>
                    <a:lstStyle/>
                    <a:p>
                      <a:r>
                        <a:rPr lang="en-US" dirty="0" smtClean="0"/>
                        <a:t>7554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EAP1685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MoWe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8:20PM - 10:50PM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6651">
                <a:tc>
                  <a:txBody>
                    <a:bodyPr/>
                    <a:lstStyle/>
                    <a:p>
                      <a:r>
                        <a:rPr lang="en-US" dirty="0" smtClean="0"/>
                        <a:t>6101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EAP1686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MoWe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5:40PM - 8:10PM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034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5000">
        <p:push dir="u"/>
      </p:transition>
    </mc:Choice>
    <mc:Fallback>
      <p:transition spd="slow" advClick="0" advTm="15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EAP Ambassador Volunteers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234677"/>
              </p:ext>
            </p:extLst>
          </p:nvPr>
        </p:nvGraphicFramePr>
        <p:xfrm>
          <a:off x="1117308" y="2057400"/>
          <a:ext cx="9701506" cy="25831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40301"/>
                <a:gridCol w="1940301"/>
                <a:gridCol w="2163302"/>
                <a:gridCol w="1717301"/>
                <a:gridCol w="1940301"/>
              </a:tblGrid>
              <a:tr h="762000">
                <a:tc gridSpan="5">
                  <a:txBody>
                    <a:bodyPr/>
                    <a:lstStyle/>
                    <a:p>
                      <a:r>
                        <a:rPr lang="en-US" dirty="0" smtClean="0"/>
                        <a:t>Angeles </a:t>
                      </a:r>
                      <a:r>
                        <a:rPr lang="en-US" dirty="0" err="1" smtClean="0"/>
                        <a:t>Morillo</a:t>
                      </a:r>
                      <a:r>
                        <a:rPr lang="en-US" dirty="0" smtClean="0"/>
                        <a:t> by appointment only </a:t>
                      </a:r>
                      <a:r>
                        <a:rPr lang="en-US" b="1" dirty="0" smtClean="0">
                          <a:hlinkClick r:id="rId2"/>
                        </a:rPr>
                        <a:t>https://www.picktime.com/eap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Monday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Wednesday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Friday</a:t>
                      </a:r>
                      <a:endParaRPr lang="en-US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2:30 pm until 5 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am until 11 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2:30 pm until 5 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 am until 11 am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OFF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843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0000">
        <p:push dir="u"/>
      </p:transition>
    </mc:Choice>
    <mc:Fallback>
      <p:transition spd="slow" advClick="0" advTm="10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step is to set up your email </a:t>
            </a:r>
            <a:r>
              <a:rPr lang="en-US" dirty="0"/>
              <a:t>account </a:t>
            </a:r>
            <a:r>
              <a:rPr lang="en-US" dirty="0">
                <a:hlinkClick r:id="rId2"/>
              </a:rPr>
              <a:t>https://my.mdc.edu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473200"/>
            <a:ext cx="10157354" cy="4896224"/>
          </a:xfrm>
        </p:spPr>
        <p:txBody>
          <a:bodyPr/>
          <a:lstStyle/>
          <a:p>
            <a:r>
              <a:rPr lang="en-US" dirty="0"/>
              <a:t>To set up your email account username and PW go to </a:t>
            </a:r>
          </a:p>
          <a:p>
            <a:r>
              <a:rPr lang="en-US" b="1" i="1" u="sng" dirty="0">
                <a:hlinkClick r:id="rId3"/>
              </a:rPr>
              <a:t>https://</a:t>
            </a:r>
            <a:r>
              <a:rPr lang="en-US" b="1" i="1" u="sng" dirty="0" smtClean="0">
                <a:hlinkClick r:id="rId3"/>
              </a:rPr>
              <a:t>mdcwap.mdc.edu/NTAuth_self_student/UserVerification</a:t>
            </a:r>
            <a:endParaRPr lang="en-US" b="1" i="1" u="sng" dirty="0" smtClean="0"/>
          </a:p>
          <a:p>
            <a:r>
              <a:rPr lang="en-US" dirty="0" smtClean="0"/>
              <a:t>Included herewith is the list of librarians and the link to the Ask-A-Librarian if you need help setting up </a:t>
            </a:r>
            <a:r>
              <a:rPr lang="en-US" dirty="0"/>
              <a:t>your account </a:t>
            </a:r>
            <a:r>
              <a:rPr lang="en-US" dirty="0">
                <a:hlinkClick r:id="rId4"/>
              </a:rPr>
              <a:t>https://askalibrarian.org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3826249"/>
            <a:ext cx="94488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5000">
        <p:push dir="u"/>
      </p:transition>
    </mc:Choice>
    <mc:Fallback>
      <p:transition spd="slow" advClick="0" advTm="15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remove holds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Students have to enter into MD Connect to remove Holds </a:t>
            </a:r>
          </a:p>
          <a:p>
            <a:r>
              <a:rPr lang="en-US" b="1" i="1" u="sng" dirty="0"/>
              <a:t>Removing SPI Hold and SDB Hold</a:t>
            </a:r>
            <a:endParaRPr lang="en-US" dirty="0"/>
          </a:p>
          <a:p>
            <a:r>
              <a:rPr lang="en-US" b="1" dirty="0"/>
              <a:t>Go to www.mdc.edu&gt;&gt;select “Portals”</a:t>
            </a:r>
            <a:endParaRPr lang="en-US" dirty="0"/>
          </a:p>
          <a:p>
            <a:r>
              <a:rPr lang="en-US" b="1" dirty="0" smtClean="0"/>
              <a:t>Under </a:t>
            </a:r>
            <a:r>
              <a:rPr lang="en-US" b="1" dirty="0"/>
              <a:t>“Student Portal”, select “</a:t>
            </a:r>
            <a:r>
              <a:rPr lang="en-US" b="1" dirty="0" err="1"/>
              <a:t>MDConnect</a:t>
            </a:r>
            <a:r>
              <a:rPr lang="en-US" b="1" dirty="0"/>
              <a:t>”</a:t>
            </a:r>
            <a:endParaRPr lang="en-US" dirty="0"/>
          </a:p>
          <a:p>
            <a:r>
              <a:rPr lang="en-US" b="1" dirty="0" smtClean="0"/>
              <a:t>Login </a:t>
            </a:r>
            <a:r>
              <a:rPr lang="en-US" b="1" dirty="0"/>
              <a:t>using your MDC Username and Password (your Username is your email without the @mymdc.net </a:t>
            </a:r>
            <a:endParaRPr lang="en-US" b="1" dirty="0" smtClean="0"/>
          </a:p>
          <a:p>
            <a:r>
              <a:rPr lang="en-US" b="1" dirty="0" smtClean="0"/>
              <a:t>(</a:t>
            </a:r>
            <a:r>
              <a:rPr lang="en-US" b="1" dirty="0"/>
              <a:t>Ex: john.doe001)</a:t>
            </a:r>
            <a:endParaRPr lang="en-US" dirty="0"/>
          </a:p>
          <a:p>
            <a:r>
              <a:rPr lang="en-US" b="1" dirty="0" smtClean="0"/>
              <a:t>From </a:t>
            </a:r>
            <a:r>
              <a:rPr lang="en-US" b="1" dirty="0"/>
              <a:t>the top left of your Student Center, select "Enroll”</a:t>
            </a:r>
            <a:endParaRPr lang="en-US" dirty="0"/>
          </a:p>
          <a:p>
            <a:r>
              <a:rPr lang="en-US" b="1" dirty="0" smtClean="0"/>
              <a:t>Select </a:t>
            </a:r>
            <a:r>
              <a:rPr lang="en-US" b="1" dirty="0"/>
              <a:t>Term on landing page (i.e. </a:t>
            </a:r>
            <a:r>
              <a:rPr lang="en-US" b="1" dirty="0" smtClean="0"/>
              <a:t>Spring 2021)</a:t>
            </a:r>
            <a:endParaRPr lang="en-US" dirty="0"/>
          </a:p>
          <a:p>
            <a:r>
              <a:rPr lang="en-US" b="1" dirty="0" smtClean="0"/>
              <a:t>Hit </a:t>
            </a:r>
            <a:r>
              <a:rPr lang="en-US" b="1" dirty="0"/>
              <a:t>“Continue”</a:t>
            </a:r>
            <a:endParaRPr lang="en-US" dirty="0"/>
          </a:p>
          <a:p>
            <a:r>
              <a:rPr lang="en-US" b="1" dirty="0" smtClean="0"/>
              <a:t>Use </a:t>
            </a:r>
            <a:r>
              <a:rPr lang="en-US" b="1" dirty="0"/>
              <a:t>magnifying glass icon to view and select appropriate responses to SPI/SDB hold questions</a:t>
            </a:r>
            <a:endParaRPr lang="en-US" dirty="0"/>
          </a:p>
          <a:p>
            <a:r>
              <a:rPr lang="en-US" b="1" dirty="0" smtClean="0"/>
              <a:t>Finally</a:t>
            </a:r>
            <a:r>
              <a:rPr lang="en-US" b="1" dirty="0"/>
              <a:t>, hit “Continue”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5000">
        <p:push dir="u"/>
      </p:transition>
    </mc:Choice>
    <mc:Fallback>
      <p:transition spd="slow" advClick="0" advTm="15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Aid Agreement HOLD-FOA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FOA Financial Aid </a:t>
            </a:r>
            <a:r>
              <a:rPr lang="en-US" u="sng" dirty="0" smtClean="0">
                <a:hlinkClick r:id="rId2"/>
              </a:rPr>
              <a:t>Hold</a:t>
            </a:r>
          </a:p>
          <a:p>
            <a:r>
              <a:rPr lang="en-US" u="sng" dirty="0" smtClean="0">
                <a:hlinkClick r:id="rId2"/>
              </a:rPr>
              <a:t>You may open the above hyperlink video or follow these steps:</a:t>
            </a:r>
            <a:endParaRPr lang="en-US" u="sng" dirty="0">
              <a:hlinkClick r:id="rId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Login to </a:t>
            </a:r>
            <a:r>
              <a:rPr lang="en-US" dirty="0" err="1"/>
              <a:t>MDConnect</a:t>
            </a:r>
            <a:r>
              <a:rPr lang="en-US" dirty="0"/>
              <a:t> Student Portal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Select </a:t>
            </a:r>
            <a:r>
              <a:rPr lang="en-US" dirty="0"/>
              <a:t>the “Financial Agreement” under the To-Do List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Select </a:t>
            </a:r>
            <a:r>
              <a:rPr lang="en-US" dirty="0"/>
              <a:t>“Accept” and “Save”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Select </a:t>
            </a:r>
            <a:r>
              <a:rPr lang="en-US" dirty="0"/>
              <a:t>“Next” on the upper right-hand side and then “Finish”</a:t>
            </a:r>
          </a:p>
        </p:txBody>
      </p:sp>
    </p:spTree>
    <p:extLst>
      <p:ext uri="{BB962C8B-B14F-4D97-AF65-F5344CB8AC3E}">
        <p14:creationId xmlns:p14="http://schemas.microsoft.com/office/powerpoint/2010/main" val="3875474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5000">
        <p:push dir="u"/>
      </p:transition>
    </mc:Choice>
    <mc:Fallback>
      <p:transition spd="slow" advClick="0" advTm="15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Students HOLDS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Dear International Student, if Adriana </a:t>
            </a:r>
            <a:r>
              <a:rPr lang="en-US" dirty="0" err="1"/>
              <a:t>Menke</a:t>
            </a:r>
            <a:r>
              <a:rPr lang="en-US" dirty="0"/>
              <a:t> is out of the office and you need immediate assistance please contact the International Student Services Department by email to </a:t>
            </a:r>
            <a:r>
              <a:rPr lang="en-US" u="sng" dirty="0">
                <a:hlinkClick r:id="rId2"/>
              </a:rPr>
              <a:t>MDCKendalliss@mdc.edu</a:t>
            </a:r>
            <a:r>
              <a:rPr lang="en-US" dirty="0"/>
              <a:t>  or call (305) 237-2330.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can also contact </a:t>
            </a:r>
            <a:r>
              <a:rPr lang="en-US" dirty="0" err="1"/>
              <a:t>Brizeyda</a:t>
            </a:r>
            <a:r>
              <a:rPr lang="en-US" dirty="0"/>
              <a:t> </a:t>
            </a:r>
            <a:r>
              <a:rPr lang="en-US" dirty="0" err="1"/>
              <a:t>Constantiny</a:t>
            </a:r>
            <a:r>
              <a:rPr lang="en-US" dirty="0"/>
              <a:t> to </a:t>
            </a:r>
            <a:r>
              <a:rPr lang="en-US" u="sng" dirty="0">
                <a:hlinkClick r:id="rId3"/>
              </a:rPr>
              <a:t>bconstan@mdc.edu</a:t>
            </a:r>
            <a:r>
              <a:rPr lang="en-US" dirty="0"/>
              <a:t>  or Maria </a:t>
            </a:r>
            <a:r>
              <a:rPr lang="en-US" dirty="0" err="1"/>
              <a:t>Giraldo</a:t>
            </a:r>
            <a:r>
              <a:rPr lang="en-US" dirty="0"/>
              <a:t> to </a:t>
            </a:r>
            <a:r>
              <a:rPr lang="en-US" u="sng" dirty="0" smtClean="0">
                <a:hlinkClick r:id="rId4"/>
              </a:rPr>
              <a:t>mgiraldo@mdc.edu</a:t>
            </a:r>
            <a:endParaRPr lang="en-US" u="sng" dirty="0" smtClean="0"/>
          </a:p>
          <a:p>
            <a:r>
              <a:rPr lang="en-US" u="sng" dirty="0" smtClean="0"/>
              <a:t>Adriana </a:t>
            </a:r>
            <a:r>
              <a:rPr lang="en-US" u="sng" dirty="0" err="1" smtClean="0"/>
              <a:t>Menke</a:t>
            </a:r>
            <a:r>
              <a:rPr lang="en-US" u="sng" dirty="0" smtClean="0"/>
              <a:t> </a:t>
            </a:r>
            <a:r>
              <a:rPr lang="en-US" u="sng" dirty="0" smtClean="0">
                <a:hlinkClick r:id="rId5"/>
              </a:rPr>
              <a:t>amenke@mdc.edu</a:t>
            </a:r>
            <a:r>
              <a:rPr lang="en-US" u="sng" dirty="0" smtClean="0"/>
              <a:t> or call (305) 237-0656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5000">
        <p:push dir="u"/>
      </p:transition>
    </mc:Choice>
    <mc:Fallback>
      <p:transition spd="slow" advClick="0" advTm="15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Highs School or transcripts HOLD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missing their High School transcripts</a:t>
            </a:r>
          </a:p>
          <a:p>
            <a:r>
              <a:rPr lang="en-US" dirty="0" smtClean="0"/>
              <a:t>Student High School transcript has not been received by the college – Admission record is incomplete. </a:t>
            </a:r>
          </a:p>
          <a:p>
            <a:r>
              <a:rPr lang="en-US" dirty="0" smtClean="0"/>
              <a:t>Please contact Transcript Processing services via email at </a:t>
            </a:r>
            <a:r>
              <a:rPr lang="en-US" dirty="0" smtClean="0">
                <a:hlinkClick r:id="rId2"/>
              </a:rPr>
              <a:t>trasncriptservices@mdc.edu</a:t>
            </a:r>
            <a:r>
              <a:rPr lang="en-US" dirty="0" smtClean="0"/>
              <a:t> or call (305) 237-2701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408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5000">
        <p:push dir="u"/>
      </p:transition>
    </mc:Choice>
    <mc:Fallback>
      <p:transition spd="slow" advClick="0" advTm="15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by departments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Admissions </a:t>
            </a:r>
            <a:r>
              <a:rPr lang="en-US" dirty="0" smtClean="0"/>
              <a:t>&amp; </a:t>
            </a:r>
            <a:r>
              <a:rPr lang="en-US" dirty="0"/>
              <a:t>Registration - </a:t>
            </a:r>
            <a:r>
              <a:rPr lang="en-US" dirty="0">
                <a:hlinkClick r:id="rId2"/>
              </a:rPr>
              <a:t>http://www.mdc.edu/admissions/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($</a:t>
            </a:r>
            <a:r>
              <a:rPr lang="en-US" dirty="0"/>
              <a:t>30.00 admission </a:t>
            </a:r>
            <a:r>
              <a:rPr lang="en-US" dirty="0" smtClean="0"/>
              <a:t>fee due)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"</a:t>
            </a:r>
            <a:r>
              <a:rPr lang="en-US" dirty="0"/>
              <a:t>West, Admissions" &lt;WestAdmissions@mdc.edu&gt;​  305-237-8900 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may also contact the Call Center at 305-237-8888 for assistance.</a:t>
            </a:r>
          </a:p>
          <a:p>
            <a:r>
              <a:rPr lang="en-US" dirty="0"/>
              <a:t>Florida Residency for Tuition Purposes  -  </a:t>
            </a:r>
            <a:r>
              <a:rPr lang="en-US" dirty="0">
                <a:hlinkClick r:id="rId3"/>
              </a:rPr>
              <a:t>http://www.mdc.edu/admissions/tuition/florida-residency.aspx</a:t>
            </a:r>
            <a:endParaRPr lang="en-US" dirty="0"/>
          </a:p>
          <a:p>
            <a:r>
              <a:rPr lang="en-US" dirty="0"/>
              <a:t>   *** You must Re-apply after one year hiatus and wait 48 hours</a:t>
            </a:r>
            <a:r>
              <a:rPr lang="en-US" dirty="0" smtClean="0"/>
              <a:t>***</a:t>
            </a:r>
          </a:p>
          <a:p>
            <a:r>
              <a:rPr lang="en-US" dirty="0" smtClean="0"/>
              <a:t>International </a:t>
            </a:r>
            <a:r>
              <a:rPr lang="en-US" dirty="0"/>
              <a:t>Students - </a:t>
            </a:r>
            <a:r>
              <a:rPr lang="en-US" dirty="0">
                <a:hlinkClick r:id="rId4"/>
              </a:rPr>
              <a:t>http://www.mdc.edu/internationalstudents/admission/default.aspx</a:t>
            </a:r>
            <a:endParaRPr lang="en-US" dirty="0"/>
          </a:p>
          <a:p>
            <a:r>
              <a:rPr lang="en-US" dirty="0"/>
              <a:t>Transcripts - </a:t>
            </a:r>
            <a:r>
              <a:rPr lang="en-US" dirty="0">
                <a:hlinkClick r:id="rId5"/>
              </a:rPr>
              <a:t>http://www.mdc.edu/transcripts</a:t>
            </a:r>
            <a:r>
              <a:rPr lang="en-US" dirty="0" smtClean="0">
                <a:hlinkClick r:id="rId5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522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15000">
        <p:push dir="u"/>
      </p:transition>
    </mc:Choice>
    <mc:Fallback>
      <p:transition spd="slow" advClick="0" advTm="15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.potx" id="{CE426E4B-AEF0-4DB0-AA06-9B9EF2E62E1A}" vid="{EB2D3276-CBF5-48AD-B47E-C2D79CA4C86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</Template>
  <TotalTime>171</TotalTime>
  <Words>906</Words>
  <Application>Microsoft Office PowerPoint</Application>
  <PresentationFormat>Custom</PresentationFormat>
  <Paragraphs>383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Century Gothic</vt:lpstr>
      <vt:lpstr>Welcome back to school presentation</vt:lpstr>
      <vt:lpstr>Welcome EAP Students!</vt:lpstr>
      <vt:lpstr>Schedule of available hours</vt:lpstr>
      <vt:lpstr>EAP Ambassador Volunteers</vt:lpstr>
      <vt:lpstr>First step is to set up your email account https://my.mdc.edu/ </vt:lpstr>
      <vt:lpstr>Steps to remove holds</vt:lpstr>
      <vt:lpstr>Financial Aid Agreement HOLD-FOA</vt:lpstr>
      <vt:lpstr>International Students HOLDS</vt:lpstr>
      <vt:lpstr>Highs School or transcripts HOLD</vt:lpstr>
      <vt:lpstr>Functions by departments</vt:lpstr>
      <vt:lpstr>Continue</vt:lpstr>
      <vt:lpstr>Additional Information</vt:lpstr>
      <vt:lpstr>Registering or selecting classes to place in your Shopping cart</vt:lpstr>
      <vt:lpstr>EAP Level 1 Mornings 1/6-4/30/2021 </vt:lpstr>
      <vt:lpstr>EAP Level 1 Nights</vt:lpstr>
      <vt:lpstr>EAP Level 2 Mornings 1/6-4/30/2021 </vt:lpstr>
      <vt:lpstr>EAP Level 2 Nights</vt:lpstr>
      <vt:lpstr>EAP Level 3 Mornings</vt:lpstr>
      <vt:lpstr>EAP Level 3 Nights</vt:lpstr>
      <vt:lpstr>EAP Level 4 Mornings</vt:lpstr>
      <vt:lpstr>EAP Level 4 Nights</vt:lpstr>
      <vt:lpstr>EAP Level 4, 5 &amp; 6 Mornings Combined</vt:lpstr>
      <vt:lpstr>EAP Level 4, 5 &amp; 6 Nights Combined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Administrator</dc:creator>
  <cp:lastModifiedBy>Administrator</cp:lastModifiedBy>
  <cp:revision>49</cp:revision>
  <dcterms:created xsi:type="dcterms:W3CDTF">2020-09-13T11:15:10Z</dcterms:created>
  <dcterms:modified xsi:type="dcterms:W3CDTF">2020-09-13T19:44:01Z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